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312" r:id="rId4"/>
    <p:sldId id="317" r:id="rId5"/>
    <p:sldId id="318" r:id="rId6"/>
    <p:sldId id="310" r:id="rId7"/>
    <p:sldId id="313" r:id="rId8"/>
    <p:sldId id="314" r:id="rId9"/>
    <p:sldId id="332" r:id="rId10"/>
    <p:sldId id="333" r:id="rId11"/>
    <p:sldId id="334" r:id="rId12"/>
    <p:sldId id="335" r:id="rId13"/>
    <p:sldId id="336" r:id="rId14"/>
    <p:sldId id="328" r:id="rId15"/>
    <p:sldId id="329" r:id="rId16"/>
    <p:sldId id="331" r:id="rId17"/>
    <p:sldId id="330" r:id="rId18"/>
    <p:sldId id="337" r:id="rId19"/>
    <p:sldId id="338" r:id="rId20"/>
    <p:sldId id="339" r:id="rId21"/>
    <p:sldId id="341" r:id="rId22"/>
    <p:sldId id="342" r:id="rId23"/>
    <p:sldId id="340" r:id="rId24"/>
    <p:sldId id="343" r:id="rId25"/>
    <p:sldId id="344" r:id="rId26"/>
    <p:sldId id="346" r:id="rId27"/>
    <p:sldId id="398" r:id="rId28"/>
    <p:sldId id="399" r:id="rId29"/>
    <p:sldId id="345" r:id="rId30"/>
    <p:sldId id="299" r:id="rId31"/>
    <p:sldId id="347" r:id="rId32"/>
    <p:sldId id="348" r:id="rId33"/>
    <p:sldId id="381" r:id="rId34"/>
    <p:sldId id="380" r:id="rId35"/>
    <p:sldId id="349" r:id="rId36"/>
    <p:sldId id="350" r:id="rId37"/>
    <p:sldId id="352" r:id="rId38"/>
    <p:sldId id="369" r:id="rId39"/>
    <p:sldId id="370" r:id="rId40"/>
    <p:sldId id="401" r:id="rId41"/>
    <p:sldId id="402" r:id="rId42"/>
    <p:sldId id="371" r:id="rId43"/>
    <p:sldId id="374" r:id="rId44"/>
    <p:sldId id="376" r:id="rId45"/>
    <p:sldId id="377" r:id="rId46"/>
    <p:sldId id="378" r:id="rId47"/>
    <p:sldId id="382" r:id="rId48"/>
    <p:sldId id="375" r:id="rId49"/>
    <p:sldId id="326" r:id="rId50"/>
    <p:sldId id="355" r:id="rId51"/>
    <p:sldId id="356" r:id="rId52"/>
    <p:sldId id="357" r:id="rId53"/>
    <p:sldId id="400" r:id="rId54"/>
    <p:sldId id="358" r:id="rId55"/>
    <p:sldId id="362" r:id="rId56"/>
    <p:sldId id="365" r:id="rId57"/>
    <p:sldId id="366" r:id="rId58"/>
    <p:sldId id="367" r:id="rId59"/>
    <p:sldId id="368" r:id="rId60"/>
    <p:sldId id="372" r:id="rId61"/>
    <p:sldId id="373" r:id="rId62"/>
    <p:sldId id="351" r:id="rId63"/>
    <p:sldId id="363" r:id="rId64"/>
    <p:sldId id="320" r:id="rId65"/>
    <p:sldId id="321" r:id="rId66"/>
    <p:sldId id="323" r:id="rId67"/>
    <p:sldId id="322" r:id="rId68"/>
    <p:sldId id="324" r:id="rId69"/>
    <p:sldId id="354" r:id="rId70"/>
    <p:sldId id="353" r:id="rId71"/>
    <p:sldId id="261" r:id="rId72"/>
    <p:sldId id="319" r:id="rId73"/>
    <p:sldId id="383" r:id="rId74"/>
    <p:sldId id="386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64" r:id="rId84"/>
    <p:sldId id="397" r:id="rId85"/>
    <p:sldId id="384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079C31E-084F-4790-BDF3-1EB113F9050F}">
          <p14:sldIdLst>
            <p14:sldId id="258"/>
            <p14:sldId id="257"/>
            <p14:sldId id="312"/>
            <p14:sldId id="317"/>
            <p14:sldId id="318"/>
            <p14:sldId id="310"/>
            <p14:sldId id="313"/>
            <p14:sldId id="314"/>
            <p14:sldId id="332"/>
            <p14:sldId id="333"/>
            <p14:sldId id="334"/>
            <p14:sldId id="335"/>
            <p14:sldId id="336"/>
            <p14:sldId id="328"/>
            <p14:sldId id="329"/>
            <p14:sldId id="331"/>
            <p14:sldId id="330"/>
            <p14:sldId id="337"/>
            <p14:sldId id="338"/>
            <p14:sldId id="339"/>
            <p14:sldId id="341"/>
            <p14:sldId id="342"/>
            <p14:sldId id="340"/>
            <p14:sldId id="343"/>
            <p14:sldId id="344"/>
            <p14:sldId id="346"/>
            <p14:sldId id="398"/>
            <p14:sldId id="399"/>
            <p14:sldId id="345"/>
            <p14:sldId id="299"/>
            <p14:sldId id="347"/>
            <p14:sldId id="348"/>
            <p14:sldId id="381"/>
            <p14:sldId id="380"/>
            <p14:sldId id="349"/>
            <p14:sldId id="350"/>
            <p14:sldId id="352"/>
            <p14:sldId id="369"/>
            <p14:sldId id="370"/>
            <p14:sldId id="401"/>
            <p14:sldId id="402"/>
            <p14:sldId id="371"/>
            <p14:sldId id="374"/>
            <p14:sldId id="376"/>
            <p14:sldId id="377"/>
            <p14:sldId id="378"/>
            <p14:sldId id="382"/>
            <p14:sldId id="375"/>
            <p14:sldId id="326"/>
            <p14:sldId id="355"/>
            <p14:sldId id="356"/>
            <p14:sldId id="357"/>
            <p14:sldId id="400"/>
            <p14:sldId id="358"/>
            <p14:sldId id="362"/>
            <p14:sldId id="365"/>
            <p14:sldId id="366"/>
            <p14:sldId id="367"/>
            <p14:sldId id="368"/>
            <p14:sldId id="372"/>
            <p14:sldId id="373"/>
            <p14:sldId id="351"/>
            <p14:sldId id="363"/>
          </p14:sldIdLst>
        </p14:section>
        <p14:section name="제목 없는 구역" id="{07F2B613-E601-459F-89B5-FD98F4A211A1}">
          <p14:sldIdLst>
            <p14:sldId id="320"/>
            <p14:sldId id="321"/>
            <p14:sldId id="323"/>
            <p14:sldId id="322"/>
            <p14:sldId id="324"/>
            <p14:sldId id="354"/>
            <p14:sldId id="353"/>
            <p14:sldId id="261"/>
            <p14:sldId id="319"/>
            <p14:sldId id="383"/>
            <p14:sldId id="386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64"/>
            <p14:sldId id="397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28"/>
    <a:srgbClr val="8B032A"/>
    <a:srgbClr val="F8D7CD"/>
    <a:srgbClr val="FCECE8"/>
    <a:srgbClr val="A52A2A"/>
    <a:srgbClr val="FFFFFF"/>
    <a:srgbClr val="C41E3A"/>
    <a:srgbClr val="77333E"/>
    <a:srgbClr val="A42A2A"/>
    <a:srgbClr val="712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2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4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49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8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1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8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2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60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7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26F86-D841-43E1-9E24-6F688478AF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0892-E7FE-4437-ACBC-4359BF5B7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4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90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tutorials/generative/style_transfer?hl=ko" TargetMode="External"/><Relationship Id="rId3" Type="http://schemas.openxmlformats.org/officeDocument/2006/relationships/hyperlink" Target="https://github.com/elleryqueenhomels/arbitrary_style_transfer" TargetMode="External"/><Relationship Id="rId7" Type="http://schemas.openxmlformats.org/officeDocument/2006/relationships/hyperlink" Target="https://github.com/AakashKumarNain/CycleGAN_TF2/releases" TargetMode="External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olab.research.google.com/github/keras-team/keras-io/blob/master/examples/generative/ipynb/cyclegan.ipynb#scrollTo=59bZ9KWxA0oS" TargetMode="External"/><Relationship Id="rId11" Type="http://schemas.openxmlformats.org/officeDocument/2006/relationships/hyperlink" Target="https://keras.io/examples/generative/stylegan/" TargetMode="External"/><Relationship Id="rId5" Type="http://schemas.openxmlformats.org/officeDocument/2006/relationships/hyperlink" Target="https://www.tensorflow.org/tutorials/generative/cyclegan?hl=ko" TargetMode="External"/><Relationship Id="rId10" Type="http://schemas.openxmlformats.org/officeDocument/2006/relationships/hyperlink" Target="https://github.com/NVlabs/stylegan2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sckimynwa/ComputerVision_CS231/blob/master/assignment3/StyleTransfer-TensorFlow.ipynb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cholar.google.c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aperswithcod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nsorflow.org/resources/libraries-extensions?hl=ko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F3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951F1F4E-0FF9-4717-9FF8-8C94B4595D44}"/>
              </a:ext>
            </a:extLst>
          </p:cNvPr>
          <p:cNvSpPr>
            <a:spLocks noGrp="1"/>
          </p:cNvSpPr>
          <p:nvPr/>
        </p:nvSpPr>
        <p:spPr>
          <a:xfrm>
            <a:off x="1179248" y="61531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178EDE-C3BF-481B-BBD5-925F650ED5D2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9D4CAA24-B93E-44CB-A1D7-45F796A08BB0}"/>
              </a:ext>
            </a:extLst>
          </p:cNvPr>
          <p:cNvSpPr>
            <a:spLocks noGrp="1"/>
          </p:cNvSpPr>
          <p:nvPr/>
        </p:nvSpPr>
        <p:spPr>
          <a:xfrm>
            <a:off x="4379648" y="61531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B3557B8D-ADE6-4ECD-92EE-8D2EBE61F589}"/>
              </a:ext>
            </a:extLst>
          </p:cNvPr>
          <p:cNvSpPr>
            <a:spLocks noGrp="1"/>
          </p:cNvSpPr>
          <p:nvPr/>
        </p:nvSpPr>
        <p:spPr>
          <a:xfrm>
            <a:off x="8951648" y="61531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017A4-7F00-404D-BAAB-CD404F7D2911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EDC1D7C7-02D3-4AE2-8232-C67F28D83630}"/>
              </a:ext>
            </a:extLst>
          </p:cNvPr>
          <p:cNvSpPr>
            <a:spLocks noGrp="1"/>
          </p:cNvSpPr>
          <p:nvPr/>
        </p:nvSpPr>
        <p:spPr>
          <a:xfrm>
            <a:off x="3080655" y="4804047"/>
            <a:ext cx="6858000" cy="123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Daehyun Cho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Cognitive System Lab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A.I. Dept, Korea Univ.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양쪽 중괄호 21">
            <a:extLst>
              <a:ext uri="{FF2B5EF4-FFF2-40B4-BE49-F238E27FC236}">
                <a16:creationId xmlns:a16="http://schemas.microsoft.com/office/drawing/2014/main" id="{4BD4525F-215F-497C-9E31-B0BE7F82B596}"/>
              </a:ext>
            </a:extLst>
          </p:cNvPr>
          <p:cNvSpPr/>
          <p:nvPr/>
        </p:nvSpPr>
        <p:spPr>
          <a:xfrm>
            <a:off x="3809128" y="1577003"/>
            <a:ext cx="5401056" cy="1648755"/>
          </a:xfrm>
          <a:prstGeom prst="bracePair">
            <a:avLst/>
          </a:prstGeom>
          <a:ln w="31750">
            <a:solidFill>
              <a:srgbClr val="773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Trasnfer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스타일 전이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0195E5-D7D5-4ECD-B989-AB4CB0E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993" y="7095564"/>
            <a:ext cx="3182112" cy="6261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7CBF40-85F1-4E5E-AB61-881C04CC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520" y="7744545"/>
            <a:ext cx="3277057" cy="57158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4239F8-39A4-42CF-BFC0-4AC2D605967A}"/>
              </a:ext>
            </a:extLst>
          </p:cNvPr>
          <p:cNvSpPr/>
          <p:nvPr/>
        </p:nvSpPr>
        <p:spPr>
          <a:xfrm rot="1810465">
            <a:off x="7654786" y="-1458125"/>
            <a:ext cx="6715932" cy="3902423"/>
          </a:xfrm>
          <a:prstGeom prst="roundRect">
            <a:avLst/>
          </a:prstGeom>
          <a:solidFill>
            <a:srgbClr val="A4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FEBB4B7-70BE-43C5-AD00-00C7DA26F727}"/>
              </a:ext>
            </a:extLst>
          </p:cNvPr>
          <p:cNvSpPr/>
          <p:nvPr/>
        </p:nvSpPr>
        <p:spPr>
          <a:xfrm rot="1810465">
            <a:off x="-2178719" y="3236753"/>
            <a:ext cx="6715932" cy="3902423"/>
          </a:xfrm>
          <a:prstGeom prst="roundRect">
            <a:avLst/>
          </a:prstGeom>
          <a:solidFill>
            <a:srgbClr val="8C021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54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냅다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 방법만 살펴보기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연산에만 집중할 계획이기 때문에 전체적인 구조에서 사용된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 pool, Padding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같은 요소는 생략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알고 싶으신 분들은 따로 연락 주세요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사이즈의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커널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만들어준다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필터를 이미지에서 순차적으로 돌아가면서 연산을 걸어준다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필터를 통과하고 났을 때의 결과는 어떤 의미를 가질까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5122" name="Picture 2" descr="컨볼 루션 신경망 (CNN 또는 ConvNet)">
            <a:extLst>
              <a:ext uri="{FF2B5EF4-FFF2-40B4-BE49-F238E27FC236}">
                <a16:creationId xmlns:a16="http://schemas.microsoft.com/office/drawing/2014/main" id="{688159CE-B965-491C-8168-80D4297F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3" y="1999934"/>
            <a:ext cx="5077890" cy="4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2C9208-4598-4650-8B9C-9ADAE15B914C}"/>
              </a:ext>
            </a:extLst>
          </p:cNvPr>
          <p:cNvSpPr/>
          <p:nvPr/>
        </p:nvSpPr>
        <p:spPr>
          <a:xfrm>
            <a:off x="7966634" y="1999934"/>
            <a:ext cx="1960284" cy="2643784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438B2-416C-40E8-A812-D5639656F8E1}"/>
              </a:ext>
            </a:extLst>
          </p:cNvPr>
          <p:cNvSpPr txBox="1"/>
          <p:nvPr/>
        </p:nvSpPr>
        <p:spPr>
          <a:xfrm>
            <a:off x="8051315" y="5930634"/>
            <a:ext cx="3445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0041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냅다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 방법만 살펴보기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연산에만 집중할 계획이기 때문에 전체적인 구조에서 사용된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 pool, Padding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같은 요소는 생략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알고 싶으신 분들은 따로 연락 주세요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작은 사이즈의 필터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커널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만들어준다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필터를 이미지에서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순차적으로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돌아가면서 연산을 걸어준다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필터를 통과하고 났을 때의 결과는 어떤 의미를 가질까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5122" name="Picture 2" descr="컨볼 루션 신경망 (CNN 또는 ConvNet)">
            <a:extLst>
              <a:ext uri="{FF2B5EF4-FFF2-40B4-BE49-F238E27FC236}">
                <a16:creationId xmlns:a16="http://schemas.microsoft.com/office/drawing/2014/main" id="{688159CE-B965-491C-8168-80D4297F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3" y="1999934"/>
            <a:ext cx="5077890" cy="4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C78E3-A598-44CC-8C59-568E479BD69E}"/>
              </a:ext>
            </a:extLst>
          </p:cNvPr>
          <p:cNvSpPr/>
          <p:nvPr/>
        </p:nvSpPr>
        <p:spPr>
          <a:xfrm>
            <a:off x="6419103" y="1999934"/>
            <a:ext cx="1410073" cy="4201182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B55A2-73C5-4091-8728-AED7AB52EE78}"/>
              </a:ext>
            </a:extLst>
          </p:cNvPr>
          <p:cNvSpPr txBox="1"/>
          <p:nvPr/>
        </p:nvSpPr>
        <p:spPr>
          <a:xfrm>
            <a:off x="8051315" y="5930634"/>
            <a:ext cx="3445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https://cs231n.github.io/convolutional-networks/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6D9A4-CE06-40EF-87A6-7635C0EE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9" y="3964283"/>
            <a:ext cx="4996329" cy="17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54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냅다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 방법만 살펴보기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연산에만 집중할 계획이기 때문에 전체적인 구조에서 사용된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 pool, Padding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같은 요소는 생략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알고 싶으신 분들은 따로 연락 주세요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작은 사이즈의 필터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커널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만들어준다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필터를 이미지에서 순차적으로 돌아가면서 연산을 걸어준다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필터를 통과하고 났을 때의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결과는 어떤 의미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가질까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보통 이 결과물들을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 부른다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9" name="Picture 2" descr="컨볼 루션 신경망 (CNN 또는 ConvNet)">
            <a:extLst>
              <a:ext uri="{FF2B5EF4-FFF2-40B4-BE49-F238E27FC236}">
                <a16:creationId xmlns:a16="http://schemas.microsoft.com/office/drawing/2014/main" id="{3442F2C5-F954-4847-B150-3C4F86BB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3" y="1999934"/>
            <a:ext cx="5077890" cy="4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226281-ABF1-4C87-9BBC-8ADFD6198EDF}"/>
              </a:ext>
            </a:extLst>
          </p:cNvPr>
          <p:cNvSpPr/>
          <p:nvPr/>
        </p:nvSpPr>
        <p:spPr>
          <a:xfrm>
            <a:off x="10031366" y="1999934"/>
            <a:ext cx="1060964" cy="1492781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36A8D-7BDF-4531-848C-7AF3072777F4}"/>
              </a:ext>
            </a:extLst>
          </p:cNvPr>
          <p:cNvSpPr txBox="1"/>
          <p:nvPr/>
        </p:nvSpPr>
        <p:spPr>
          <a:xfrm>
            <a:off x="8051315" y="5930634"/>
            <a:ext cx="3445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72913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44333"/>
            <a:ext cx="1114090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필터를 통과하고 났을 때의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결과는 어떤 의미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가질까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잠시 의미를 찾아보기 위해 뇌를 열어보자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(?)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36A8D-7BDF-4531-848C-7AF3072777F4}"/>
              </a:ext>
            </a:extLst>
          </p:cNvPr>
          <p:cNvSpPr txBox="1"/>
          <p:nvPr/>
        </p:nvSpPr>
        <p:spPr>
          <a:xfrm>
            <a:off x="4092594" y="6162489"/>
            <a:ext cx="3445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https://cs231n.github.io/convolutional-networks/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695DF4-C995-4236-AE1C-F5AC2690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16" y="1624467"/>
            <a:ext cx="9407431" cy="45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1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우리의 뇌에서 시각 시스템이 정보를 처리하는 방식은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계층적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먼저 빛이 눈으로 들어와서 시신경을 타고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후두엽으로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흘러간다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후두엽에서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측두엽으로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넘어가는 과정에서 이 정보들이 점점 변화하게 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 변화는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제일 먼저 처리되는 시각 정보에서는 </a:t>
            </a:r>
            <a:r>
              <a:rPr lang="ko-KR" altLang="en-US" sz="16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저차원이며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아주 작은 요소들을 잡아낸다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뒤로 처리될수록 더 넓은 범위의 정보들을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잡아낸다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말이 그렇지 사실 우리의 뇌는 훨씬 복잡하다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아이디어만 얻어간 것으로 이해하자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1026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CE7E0E6C-6EB1-440A-88A2-B794E42D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69" y="3429000"/>
            <a:ext cx="7245537" cy="261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20CB42-70A2-43F1-B1E0-1C56FB16F463}"/>
              </a:ext>
            </a:extLst>
          </p:cNvPr>
          <p:cNvSpPr txBox="1"/>
          <p:nvPr/>
        </p:nvSpPr>
        <p:spPr>
          <a:xfrm>
            <a:off x="2590947" y="6165352"/>
            <a:ext cx="96010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Herzog, Michael H., and Aaron M. Clarke. "Why vision is not both hierarchical and feedforward." Frontiers in computational neuroscience 8 (2014): 135.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87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처음 나오게 된 배경이 바로 이런 처리 방법이다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이제야 뭔가 이해가 되는 듯 아닌 듯 하다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크게 두 가지 방면에서 모방하려 했는데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전체를 보는 것이 아니라 일부 영역에 연산을 걸어주는 것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뒤로 흘러가는 데이터에는 더 많은 영역의 연산을 포함하도록 하는 것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740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처음 나오게 된 배경이 바로 이런 처리 방법이다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이제야 뭔가 이해가 되는 듯 아닌 듯 하다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크게 두 가지 방면에서 모방하려 했는데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전체를 보는 것이 아니라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 영역에 연산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걸어주는 것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뒤로 흘러가는 데이터에는 더 많은 영역의 연산을 포함하도록 하는 것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5C1B6C-4AE6-41A2-8FA8-07756838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24" y="2902433"/>
            <a:ext cx="44196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컨볼 루션 신경망 (CNN 또는 ConvNet)">
            <a:extLst>
              <a:ext uri="{FF2B5EF4-FFF2-40B4-BE49-F238E27FC236}">
                <a16:creationId xmlns:a16="http://schemas.microsoft.com/office/drawing/2014/main" id="{E7AFA77F-8666-4A81-9975-02D5F003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57" y="1999934"/>
            <a:ext cx="5077890" cy="4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67FDA7-02FD-42AD-BDB5-0C173EF4E48D}"/>
              </a:ext>
            </a:extLst>
          </p:cNvPr>
          <p:cNvSpPr txBox="1"/>
          <p:nvPr/>
        </p:nvSpPr>
        <p:spPr>
          <a:xfrm>
            <a:off x="8569869" y="5930634"/>
            <a:ext cx="3445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34072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처음 나오게 된 배경이 바로 이런 처리 방법이다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이제야 뭔가 이해가 되는 듯 아닌 듯 하다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크게 두 가지 방면에서 모방하려 했는데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전체를 보는 것이 아니라 일부 영역에 연산을 걸어주는 것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흘러가는 데이터에는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영역의 정보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포함하도록 하는 것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4098" name="Picture 2" descr="Common architectures in convolutional neural networks.">
            <a:extLst>
              <a:ext uri="{FF2B5EF4-FFF2-40B4-BE49-F238E27FC236}">
                <a16:creationId xmlns:a16="http://schemas.microsoft.com/office/drawing/2014/main" id="{E9EAE107-CD12-4F4F-9A5C-B066A772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4" y="2662415"/>
            <a:ext cx="11056471" cy="33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089CB1-CEE4-44C2-91F8-8B7EFA6C46C8}"/>
              </a:ext>
            </a:extLst>
          </p:cNvPr>
          <p:cNvSpPr txBox="1"/>
          <p:nvPr/>
        </p:nvSpPr>
        <p:spPr>
          <a:xfrm>
            <a:off x="1464235" y="6165352"/>
            <a:ext cx="107277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LeCun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Yann, and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Yoshua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Bengio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"Convolutional networks for images, speech, and time series." The handbook of brain theory and neural networks 3361.10 (1995): 1995.</a:t>
            </a:r>
          </a:p>
        </p:txBody>
      </p:sp>
    </p:spTree>
    <p:extLst>
      <p:ext uri="{BB962C8B-B14F-4D97-AF65-F5344CB8AC3E}">
        <p14:creationId xmlns:p14="http://schemas.microsoft.com/office/powerpoint/2010/main" val="63178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구조로 우리가 여러 이미지 관련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좋은 성능을 거둘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결론이 아니고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연산을 통해서 이미지들을 계층적으로 학습할 수 있다는 것이 핵심이다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계층적 학습의 결과는 구조 중간에 있는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여담으로 딥러닝 연구로 가게 된다면 성능을 올릴 수 있는 새로운 모델을 제시하는 것도 좋은 연구이지만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이게 왜 될까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검증하기 위해 다양하고 타당한 실험 설계를 통해 결과를 보여주는 연구들이 최고다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map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무언가 얻어낼 수 없을까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하고 시작된 연구가 현재의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논문이다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그러니까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503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아직 도착 못했다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보면 오늘 끝나지 못할 것 같으니 간단하게 살펴보자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DAF2E-5A19-4768-B62C-0550F09527FC}"/>
              </a:ext>
            </a:extLst>
          </p:cNvPr>
          <p:cNvSpPr txBox="1"/>
          <p:nvPr/>
        </p:nvSpPr>
        <p:spPr>
          <a:xfrm>
            <a:off x="-131155" y="4972035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 A., Alexander S. Ecker, and Matthias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style transfer using convolutional neural networks.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 conference on computer vision and pattern recognition. 2016.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42DB5-0C9B-4A17-A988-9C656AFB7909}"/>
              </a:ext>
            </a:extLst>
          </p:cNvPr>
          <p:cNvSpPr txBox="1"/>
          <p:nvPr/>
        </p:nvSpPr>
        <p:spPr>
          <a:xfrm>
            <a:off x="500856" y="1802673"/>
            <a:ext cx="6373906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Advances in neural information processing systems 28 (2015).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C4D8C-A67E-4FCA-9746-71DF661DF20C}"/>
              </a:ext>
            </a:extLst>
          </p:cNvPr>
          <p:cNvSpPr txBox="1"/>
          <p:nvPr/>
        </p:nvSpPr>
        <p:spPr>
          <a:xfrm>
            <a:off x="500856" y="3387354"/>
            <a:ext cx="6373906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 A., Alexander S. Ecker, and Matthias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neural algorithm of artistic style.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arXiv:1508.06576 (2015).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658BE-F29E-4F8A-AB4E-4B04D90F273C}"/>
              </a:ext>
            </a:extLst>
          </p:cNvPr>
          <p:cNvSpPr txBox="1"/>
          <p:nvPr/>
        </p:nvSpPr>
        <p:spPr>
          <a:xfrm>
            <a:off x="6618888" y="5068018"/>
            <a:ext cx="763792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선행 연구를 개정해서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CVPR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제출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같은 논문 개정판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BCFA6-3759-4F03-BD46-74182FD856D7}"/>
              </a:ext>
            </a:extLst>
          </p:cNvPr>
          <p:cNvSpPr txBox="1"/>
          <p:nvPr/>
        </p:nvSpPr>
        <p:spPr>
          <a:xfrm>
            <a:off x="6618888" y="2000669"/>
            <a:ext cx="637390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모델에서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질감을 합성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해내기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A64E08-64F6-4CE6-B03B-CA21AED12FFE}"/>
              </a:ext>
            </a:extLst>
          </p:cNvPr>
          <p:cNvSpPr txBox="1"/>
          <p:nvPr/>
        </p:nvSpPr>
        <p:spPr>
          <a:xfrm>
            <a:off x="6618888" y="3585350"/>
            <a:ext cx="637390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선행 연구에서 더 나아가서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이미지에 다른 질감을 입히기</a:t>
            </a:r>
            <a:endParaRPr lang="en-US" altLang="ko-KR" sz="14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72D99E-5BF6-4A7E-9E4A-D52599E529C0}"/>
              </a:ext>
            </a:extLst>
          </p:cNvPr>
          <p:cNvCxnSpPr/>
          <p:nvPr/>
        </p:nvCxnSpPr>
        <p:spPr>
          <a:xfrm>
            <a:off x="3687809" y="2737224"/>
            <a:ext cx="0" cy="4781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D56E2CA-CB29-4019-B747-62B59AE0AD23}"/>
              </a:ext>
            </a:extLst>
          </p:cNvPr>
          <p:cNvCxnSpPr/>
          <p:nvPr/>
        </p:nvCxnSpPr>
        <p:spPr>
          <a:xfrm>
            <a:off x="3687809" y="4367241"/>
            <a:ext cx="0" cy="4781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6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ED122-A8C6-4978-B6F6-E7BFBABAF7E8}"/>
              </a:ext>
            </a:extLst>
          </p:cNvPr>
          <p:cNvSpPr/>
          <p:nvPr userDrawn="1"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A075DC45-A93E-48D7-9C46-B9C9E333C172}"/>
              </a:ext>
            </a:extLst>
          </p:cNvPr>
          <p:cNvSpPr/>
          <p:nvPr userDrawn="1"/>
        </p:nvSpPr>
        <p:spPr>
          <a:xfrm>
            <a:off x="2583506" y="568020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날짜 개체 틀 3">
            <a:extLst>
              <a:ext uri="{FF2B5EF4-FFF2-40B4-BE49-F238E27FC236}">
                <a16:creationId xmlns:a16="http://schemas.microsoft.com/office/drawing/2014/main" id="{4EB9E30E-7BB9-4DDC-9C14-3D21F770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2966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89178EDE-C3BF-481B-BBD5-925F650ED5D2}" type="datetimeFigureOut">
              <a:rPr lang="ko-KR" altLang="en-US" smtClean="0"/>
              <a:pPr/>
              <a:t>2022-02-16</a:t>
            </a:fld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30DDBB3-6247-47AE-9B0F-DF4BFDC6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63" y="483330"/>
            <a:ext cx="1714429" cy="77800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ko-KR" altLang="en-US" sz="3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7A6D44-963E-44EE-9740-406F993FBF56}"/>
              </a:ext>
            </a:extLst>
          </p:cNvPr>
          <p:cNvSpPr txBox="1"/>
          <p:nvPr/>
        </p:nvSpPr>
        <p:spPr>
          <a:xfrm>
            <a:off x="3709943" y="801804"/>
            <a:ext cx="335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6F616E-CBB2-400E-BB2A-37B2AABE0958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18E2118-303D-4A47-A824-27B1B84E8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육각형 39">
            <a:extLst>
              <a:ext uri="{FF2B5EF4-FFF2-40B4-BE49-F238E27FC236}">
                <a16:creationId xmlns:a16="http://schemas.microsoft.com/office/drawing/2014/main" id="{939BF6A9-64FD-4E09-B323-4D53546B64FF}"/>
              </a:ext>
            </a:extLst>
          </p:cNvPr>
          <p:cNvSpPr/>
          <p:nvPr/>
        </p:nvSpPr>
        <p:spPr>
          <a:xfrm>
            <a:off x="2583506" y="1538567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7FE9F3-F07E-401A-B320-779D47EF3C8D}"/>
              </a:ext>
            </a:extLst>
          </p:cNvPr>
          <p:cNvSpPr txBox="1"/>
          <p:nvPr/>
        </p:nvSpPr>
        <p:spPr>
          <a:xfrm>
            <a:off x="3709944" y="1772351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94F12021-9BAD-4C95-917C-364909C61710}"/>
              </a:ext>
            </a:extLst>
          </p:cNvPr>
          <p:cNvSpPr/>
          <p:nvPr/>
        </p:nvSpPr>
        <p:spPr>
          <a:xfrm>
            <a:off x="2583506" y="2509114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C84A47-AC2F-4B4E-9DF9-50E86EF36BAD}"/>
              </a:ext>
            </a:extLst>
          </p:cNvPr>
          <p:cNvSpPr txBox="1"/>
          <p:nvPr/>
        </p:nvSpPr>
        <p:spPr>
          <a:xfrm>
            <a:off x="3709944" y="2742898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실습해보기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9424D18-9CBA-44A6-BE9F-8B43C83B6C30}"/>
              </a:ext>
            </a:extLst>
          </p:cNvPr>
          <p:cNvSpPr/>
          <p:nvPr/>
        </p:nvSpPr>
        <p:spPr>
          <a:xfrm>
            <a:off x="2583506" y="3479661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DE122D-89F4-4391-8AE1-EA0E0A1EF7DD}"/>
              </a:ext>
            </a:extLst>
          </p:cNvPr>
          <p:cNvSpPr txBox="1"/>
          <p:nvPr/>
        </p:nvSpPr>
        <p:spPr>
          <a:xfrm>
            <a:off x="3709944" y="3713445"/>
            <a:ext cx="38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작지만 소중한 팁</a:t>
            </a: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93CF6A8-82D2-4D5F-8801-7342824C9456}"/>
              </a:ext>
            </a:extLst>
          </p:cNvPr>
          <p:cNvSpPr/>
          <p:nvPr/>
        </p:nvSpPr>
        <p:spPr>
          <a:xfrm>
            <a:off x="2583506" y="445020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6AADD-E03D-455E-A34F-FEF2C03029A9}"/>
              </a:ext>
            </a:extLst>
          </p:cNvPr>
          <p:cNvSpPr txBox="1"/>
          <p:nvPr/>
        </p:nvSpPr>
        <p:spPr>
          <a:xfrm>
            <a:off x="3709944" y="4683992"/>
            <a:ext cx="38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 &amp; References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212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BAC9C2-1C92-46E8-B7F7-EC155035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"/>
          <a:stretch/>
        </p:blipFill>
        <p:spPr>
          <a:xfrm>
            <a:off x="6096000" y="1434678"/>
            <a:ext cx="5851018" cy="4622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30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저자는 </a:t>
            </a:r>
            <a:r>
              <a:rPr lang="en-US" altLang="ko-KR" sz="16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16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분명히 이미지를 구성하는 요소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들을 포함할 것이라 생각했다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질감에 관련한 요소들은 모든 층 전반에 걸쳐서 가지고 있다고 생각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질감을 원하는 이미지를 잘 훈련된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구조에 통과시킨다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년이라 사실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VGG19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말고 없다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여러분이 잘 아는 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모델에 통과시킨다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모델을 어떻게 학습시킬까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똑같은 이미지를 만들어내는게 목적이 아니기 때문에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같은 이미지를 복원하는 방향으로 만들 수는 없다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E41AA-5CB0-41DC-9B99-85E27440EDAA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E00212-5B46-4A94-BBD4-70966252F54A}"/>
              </a:ext>
            </a:extLst>
          </p:cNvPr>
          <p:cNvSpPr/>
          <p:nvPr/>
        </p:nvSpPr>
        <p:spPr>
          <a:xfrm>
            <a:off x="6096000" y="1840940"/>
            <a:ext cx="2211294" cy="3705225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05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BAC9C2-1C92-46E8-B7F7-EC155035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"/>
          <a:stretch/>
        </p:blipFill>
        <p:spPr>
          <a:xfrm>
            <a:off x="6096000" y="1434678"/>
            <a:ext cx="5851018" cy="4622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30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저자는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분명히 이미지를 구성하는 요소들을 포함할 것이라 생각했다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질감에 관련한 요소들은 모든 층 전반에 걸쳐서 가지고 있다고 생각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질감을 원하는 이미지를 잘 훈련된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구조에 통과시킨다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년이라 사실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VGG19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말고 없다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여러분이 잘 아는 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뽑아낸다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Noise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모델에 통과시킨다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모델을 어떻게 학습시킬까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똑같은 이미지를 만들어내는게 목적이 아니기 때문에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같은 이미지를 복원하는 방향으로 만들 수는 없다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E41AA-5CB0-41DC-9B99-85E27440EDAA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98A60-E0C8-40C9-A468-26465CE27D0C}"/>
              </a:ext>
            </a:extLst>
          </p:cNvPr>
          <p:cNvSpPr/>
          <p:nvPr/>
        </p:nvSpPr>
        <p:spPr>
          <a:xfrm>
            <a:off x="8379011" y="1854503"/>
            <a:ext cx="642497" cy="2771285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594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BAC9C2-1C92-46E8-B7F7-EC155035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"/>
          <a:stretch/>
        </p:blipFill>
        <p:spPr>
          <a:xfrm>
            <a:off x="6096000" y="1434678"/>
            <a:ext cx="5851018" cy="4622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30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저자는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분명히 이미지를 구성하는 요소들을 포함할 것이라 생각했다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질감에 관련한 요소들은 모든 층 전반에 걸쳐서 가지고 있다고 생각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질감을 원하는 이미지를 잘 훈련된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구조에 통과시킨다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년이라 사실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VGG19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말고 없다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여러분이 잘 아는 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Noise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모델에 통과시킨다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모델을 어떻게 학습시킬까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똑같은 이미지를 만들어내는게 목적이 아니기 때문에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같은 이미지를 복원하는 방향으로 만들 수는 없다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E41AA-5CB0-41DC-9B99-85E27440EDAA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98A60-E0C8-40C9-A468-26465CE27D0C}"/>
              </a:ext>
            </a:extLst>
          </p:cNvPr>
          <p:cNvSpPr/>
          <p:nvPr/>
        </p:nvSpPr>
        <p:spPr>
          <a:xfrm>
            <a:off x="9968752" y="1866032"/>
            <a:ext cx="986119" cy="3704039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9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30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저자는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분명히 이미지를 구성하는 요소들을 포함할 것이라 생각했다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질감에 관련한 요소들은 모든 층 전반에 걸쳐서 가지고 있다고 생각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이미지를 잘 훈련된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CNN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구조에 통과시킨다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년이라 사실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VGG19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말고 없다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여러분이 잘 아는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Layer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뽑아낸다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Random Noise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모델에 통과시킨다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모델을 어떻게 학습시킬까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똑같은 이미지를 만들어내는게 목적이 아니기 때문에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같은 이미지를 복원하는 방향으로 학습시킬 수는 없다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A0454-6F11-45BF-B28F-8A871BD92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b="-1089"/>
          <a:stretch/>
        </p:blipFill>
        <p:spPr>
          <a:xfrm>
            <a:off x="6287247" y="2703911"/>
            <a:ext cx="5535628" cy="24781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BAC9C2-1C92-46E8-B7F7-EC155035A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57" t="74951" r="74109" b="13623"/>
          <a:stretch/>
        </p:blipFill>
        <p:spPr>
          <a:xfrm>
            <a:off x="10955058" y="4412564"/>
            <a:ext cx="490071" cy="4557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8B46B2-4E3D-4BB8-93D5-90B23B6F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23" t="74951" r="20680" b="13023"/>
          <a:stretch/>
        </p:blipFill>
        <p:spPr>
          <a:xfrm>
            <a:off x="6618888" y="4412564"/>
            <a:ext cx="478118" cy="479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5AF5DB-E121-41D9-91C6-6B2AC1ABA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11" t="74951" r="5248" b="13023"/>
          <a:stretch/>
        </p:blipFill>
        <p:spPr>
          <a:xfrm>
            <a:off x="9830887" y="4412564"/>
            <a:ext cx="460188" cy="479612"/>
          </a:xfrm>
          <a:prstGeom prst="rect">
            <a:avLst/>
          </a:prstGeom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01B2F1C5-5CCD-45AA-BE3F-F291AA6CF4AC}"/>
              </a:ext>
            </a:extLst>
          </p:cNvPr>
          <p:cNvSpPr/>
          <p:nvPr/>
        </p:nvSpPr>
        <p:spPr>
          <a:xfrm>
            <a:off x="10143047" y="4993133"/>
            <a:ext cx="968188" cy="878541"/>
          </a:xfrm>
          <a:prstGeom prst="mathMultiply">
            <a:avLst/>
          </a:prstGeom>
          <a:solidFill>
            <a:srgbClr val="8B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1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89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Gram Matrix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개념이 등장한다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아이고 두야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레이어 별로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나타날 것이다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형태는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수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가로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세로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차원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텐서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형태를 가진다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수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가로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세로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차원 행렬 형태로 변환해준 뒤 전치를 걸어서 곱해준다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*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솔직히 말로만 들으면 이해할 수 없다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그림으로 최대한 이해를 해보자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결과물이 의미하는 바는 무엇일까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42" name="Picture 2" descr="enter image description here">
            <a:extLst>
              <a:ext uri="{FF2B5EF4-FFF2-40B4-BE49-F238E27FC236}">
                <a16:creationId xmlns:a16="http://schemas.microsoft.com/office/drawing/2014/main" id="{7E620026-FD1E-4921-9F47-4CCAC6F8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58" y="3555310"/>
            <a:ext cx="7446983" cy="24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D80543-FB69-429D-AC64-01A540651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56" t="8915"/>
          <a:stretch/>
        </p:blipFill>
        <p:spPr>
          <a:xfrm>
            <a:off x="10012202" y="1582477"/>
            <a:ext cx="1961505" cy="40971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C31E7-A3FD-49F7-A22C-14311E509B65}"/>
              </a:ext>
            </a:extLst>
          </p:cNvPr>
          <p:cNvSpPr/>
          <p:nvPr/>
        </p:nvSpPr>
        <p:spPr>
          <a:xfrm>
            <a:off x="10012202" y="1366491"/>
            <a:ext cx="478582" cy="60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737EE9-CAB5-498F-9553-B7E44F2DF583}"/>
              </a:ext>
            </a:extLst>
          </p:cNvPr>
          <p:cNvSpPr/>
          <p:nvPr/>
        </p:nvSpPr>
        <p:spPr>
          <a:xfrm>
            <a:off x="10012202" y="1927046"/>
            <a:ext cx="364250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65E13B-5721-4BB6-A789-C7C803E38B9B}"/>
              </a:ext>
            </a:extLst>
          </p:cNvPr>
          <p:cNvSpPr/>
          <p:nvPr/>
        </p:nvSpPr>
        <p:spPr>
          <a:xfrm>
            <a:off x="10012202" y="2686269"/>
            <a:ext cx="211850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Common architectures in convolutional neural networks.">
            <a:extLst>
              <a:ext uri="{FF2B5EF4-FFF2-40B4-BE49-F238E27FC236}">
                <a16:creationId xmlns:a16="http://schemas.microsoft.com/office/drawing/2014/main" id="{9135F5E1-DCAE-40AA-9764-8FB8D00AD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11220" r="64263" b="13441"/>
          <a:stretch/>
        </p:blipFill>
        <p:spPr bwMode="auto">
          <a:xfrm>
            <a:off x="8072702" y="909753"/>
            <a:ext cx="2070345" cy="13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E895BC-0540-4C8D-AEB7-7725AFECD83F}"/>
              </a:ext>
            </a:extLst>
          </p:cNvPr>
          <p:cNvSpPr/>
          <p:nvPr/>
        </p:nvSpPr>
        <p:spPr>
          <a:xfrm>
            <a:off x="9990647" y="785112"/>
            <a:ext cx="548473" cy="50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C56B2E-30EF-477B-9254-852CFADBB8EF}"/>
              </a:ext>
            </a:extLst>
          </p:cNvPr>
          <p:cNvSpPr/>
          <p:nvPr/>
        </p:nvSpPr>
        <p:spPr>
          <a:xfrm>
            <a:off x="9088089" y="2042061"/>
            <a:ext cx="119269" cy="50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50B7FD-F418-4F1F-848A-4B46E49579A6}"/>
              </a:ext>
            </a:extLst>
          </p:cNvPr>
          <p:cNvSpPr/>
          <p:nvPr/>
        </p:nvSpPr>
        <p:spPr>
          <a:xfrm>
            <a:off x="10109715" y="1288946"/>
            <a:ext cx="167346" cy="9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72C5A8-0922-4CD9-9B28-BCF8711A2D78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165736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다른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사이를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내적했으니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이는 일종의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 사이 상관 관계를 뜻한다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상관 관계를 나타내는 결과물은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원본 이미지가 아니면서 동시에 내부적인 요소들을 내재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72C5A8-0922-4CD9-9B28-BCF8711A2D78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Deeplearning.ai</a:t>
            </a:r>
          </a:p>
        </p:txBody>
      </p:sp>
      <p:pic>
        <p:nvPicPr>
          <p:cNvPr id="35" name="Picture 2" descr="enter image description here">
            <a:extLst>
              <a:ext uri="{FF2B5EF4-FFF2-40B4-BE49-F238E27FC236}">
                <a16:creationId xmlns:a16="http://schemas.microsoft.com/office/drawing/2014/main" id="{C8BE6C65-C942-4782-9625-2D193B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96" y="2714857"/>
            <a:ext cx="7446983" cy="24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55E05C-EDBE-4D05-96AB-6270BDADFDCC}"/>
              </a:ext>
            </a:extLst>
          </p:cNvPr>
          <p:cNvSpPr txBox="1"/>
          <p:nvPr/>
        </p:nvSpPr>
        <p:spPr>
          <a:xfrm>
            <a:off x="2709495" y="5218726"/>
            <a:ext cx="7818783" cy="89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중요한 전제는 이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의미가 생기려면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만들어주고 있는 네트워크의 성능이 좋아야 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사용하는 것이다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B2862-1A88-4AC2-99F4-88A6D0E3A701}"/>
              </a:ext>
            </a:extLst>
          </p:cNvPr>
          <p:cNvSpPr txBox="1"/>
          <p:nvPr/>
        </p:nvSpPr>
        <p:spPr>
          <a:xfrm>
            <a:off x="3856317" y="2222870"/>
            <a:ext cx="6373906" cy="32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1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내재한다는 표현이 모호하지만</a:t>
            </a:r>
            <a:r>
              <a:rPr lang="en-US" altLang="ko-KR" sz="11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1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최선입니다</a:t>
            </a:r>
            <a:r>
              <a:rPr lang="en-US" altLang="ko-KR" sz="11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100" dirty="0">
              <a:solidFill>
                <a:srgbClr val="8B0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9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/>
              <p:nvPr/>
            </p:nvSpPr>
            <p:spPr>
              <a:xfrm>
                <a:off x="244982" y="1056314"/>
                <a:ext cx="11140902" cy="511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하나의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과 다른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사이를 </a:t>
                </a:r>
                <a:r>
                  <a:rPr lang="ko-KR" altLang="en-US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내적했으니</a:t>
                </a:r>
                <a:b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이는 일종의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들 사이 상관 관계를 뜻한다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상관 관계를 나타내는 결과물은</a:t>
                </a:r>
                <a:b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6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원본 이미지가 아니면서 동시에 내부적인 요소들을 내재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한다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  <a:r>
                  <a:rPr lang="ko-KR" altLang="en-US" sz="16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새롭게 생성한 이미지는 원본 이미지 재구성이 아닌</a:t>
                </a:r>
                <a:br>
                  <a:rPr lang="en-US" altLang="ko-KR" sz="16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6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내부요소를 재구성하는 방향으로 학습시킨다</a:t>
                </a:r>
                <a:r>
                  <a:rPr lang="en-US" altLang="ko-KR" sz="16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하나의 레이어에서 나온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만 맞추는 것이 아니라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  <a:b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종합적으로 여러 정보들을 합침</a:t>
                </a:r>
                <a:endPara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600" dirty="0">
                  <a:solidFill>
                    <a:srgbClr val="8B0028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Notation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𝐹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원본</a:t>
                </a:r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/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생성 이미지의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𝐿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 </m:t>
                    </m:r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번</m:t>
                    </m:r>
                  </m:oMath>
                </a14:m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째 레이어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에서 만들어낸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</a:t>
                </a:r>
                <a:endParaRPr lang="en-US" altLang="ko-KR" sz="14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𝐺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스퀘어 Light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원본</a:t>
                </a:r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/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생성 이미지의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𝐿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 </m:t>
                    </m:r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번</m:t>
                    </m:r>
                  </m:oMath>
                </a14:m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째 레이어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에서 만들어낸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Gram Matrix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𝐿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 </m:t>
                    </m:r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번</m:t>
                    </m:r>
                  </m:oMath>
                </a14:m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째 레이어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Gram Matrix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MSE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b="0" dirty="0" err="1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입력값과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재생성한 질감 사이의 최종 손실함수</a:t>
                </a:r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  <a:r>
                  <a:rPr lang="ko-KR" altLang="en-US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이를 최소화 해야함</a:t>
                </a:r>
                <a:r>
                  <a:rPr lang="en-US" altLang="ko-KR" sz="1400" b="0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  <a:endParaRPr lang="en-US" altLang="ko-KR" sz="14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2" y="1056314"/>
                <a:ext cx="11140902" cy="5110245"/>
              </a:xfrm>
              <a:prstGeom prst="rect">
                <a:avLst/>
              </a:prstGeom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2A405A-1A29-4749-AFB8-F2C016FFA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"/>
          <a:stretch/>
        </p:blipFill>
        <p:spPr>
          <a:xfrm>
            <a:off x="6096000" y="1434678"/>
            <a:ext cx="5851018" cy="46224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04D6A0-8575-441B-9BD1-F1767AFED8AF}"/>
              </a:ext>
            </a:extLst>
          </p:cNvPr>
          <p:cNvSpPr/>
          <p:nvPr/>
        </p:nvSpPr>
        <p:spPr>
          <a:xfrm>
            <a:off x="8385117" y="1311327"/>
            <a:ext cx="1222709" cy="398204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7FBC62-825B-4F94-8043-D5D8B66FF5E1}"/>
              </a:ext>
            </a:extLst>
          </p:cNvPr>
          <p:cNvSpPr/>
          <p:nvPr/>
        </p:nvSpPr>
        <p:spPr>
          <a:xfrm>
            <a:off x="8385117" y="4909292"/>
            <a:ext cx="1222709" cy="514029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D86FEC-FEBC-4292-ACEE-7C6A73C8037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266661" y="3873483"/>
            <a:ext cx="5118456" cy="12928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662829B-17C4-473B-8169-3CCB1247C0A7}"/>
              </a:ext>
            </a:extLst>
          </p:cNvPr>
          <p:cNvCxnSpPr>
            <a:cxnSpLocks/>
          </p:cNvCxnSpPr>
          <p:nvPr/>
        </p:nvCxnSpPr>
        <p:spPr>
          <a:xfrm flipV="1">
            <a:off x="4691270" y="1550504"/>
            <a:ext cx="3693847" cy="16128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42FCB8-4BEB-4350-93CD-98E3D83735B7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</p:spTree>
    <p:extLst>
      <p:ext uri="{BB962C8B-B14F-4D97-AF65-F5344CB8AC3E}">
        <p14:creationId xmlns:p14="http://schemas.microsoft.com/office/powerpoint/2010/main" val="103588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23544"/>
            <a:ext cx="1114090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이렇게 해서 학습한 질감들이다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레이어가 위로 갈수록 잘 나온다</a:t>
            </a:r>
            <a:r>
              <a:rPr lang="en-US" altLang="ko-KR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아래 레이어는 조금 더 색채감 위주로 표현</a:t>
            </a:r>
            <a:endParaRPr lang="en-US" altLang="ko-KR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2FCB8-4BEB-4350-93CD-98E3D83735B7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CB5C4A-4CC0-4602-AF70-39D5722B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58" y="424077"/>
            <a:ext cx="3865905" cy="56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06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03458"/>
            <a:ext cx="1114090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이렇게 해서 학습한 질감들이다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학습해보자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2FCB8-4BEB-4350-93CD-98E3D83735B7}"/>
              </a:ext>
            </a:extLst>
          </p:cNvPr>
          <p:cNvSpPr txBox="1"/>
          <p:nvPr/>
        </p:nvSpPr>
        <p:spPr>
          <a:xfrm>
            <a:off x="2169857" y="6108032"/>
            <a:ext cx="9963944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Leon, Alexander S. Ecker, and Matthias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9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 using convolutional neural networks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Advances in neural information processing systems 28 (2015).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94B52-342E-4D1E-94F7-B2B9F443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2" y="1182075"/>
            <a:ext cx="8054086" cy="49351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F25DAC-7079-433E-B0A2-F9043899C776}"/>
              </a:ext>
            </a:extLst>
          </p:cNvPr>
          <p:cNvSpPr txBox="1"/>
          <p:nvPr/>
        </p:nvSpPr>
        <p:spPr>
          <a:xfrm>
            <a:off x="8299068" y="1339393"/>
            <a:ext cx="637390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매개변수가 많을 수록 더 잘 나오는 편</a:t>
            </a:r>
            <a:endParaRPr lang="en-US" altLang="ko-KR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9F8046-4934-48B2-B4B3-570AD047F4C0}"/>
              </a:ext>
            </a:extLst>
          </p:cNvPr>
          <p:cNvSpPr txBox="1"/>
          <p:nvPr/>
        </p:nvSpPr>
        <p:spPr>
          <a:xfrm>
            <a:off x="8299068" y="3059474"/>
            <a:ext cx="637390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</a:t>
            </a:r>
            <a:r>
              <a:rPr lang="ko-KR" altLang="en-US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말고 다른 네트워크 사용했을 때의 경우</a:t>
            </a:r>
            <a:r>
              <a:rPr lang="en-US" altLang="ko-KR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당시에는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제일 잘 나갈 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BCBD14-FB97-4436-BE06-C1EE282C1DC8}"/>
              </a:ext>
            </a:extLst>
          </p:cNvPr>
          <p:cNvSpPr txBox="1"/>
          <p:nvPr/>
        </p:nvSpPr>
        <p:spPr>
          <a:xfrm>
            <a:off x="8299068" y="4769735"/>
            <a:ext cx="637390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아예 새로운 네트워크를 들고 열어본 결과</a:t>
            </a:r>
            <a:endParaRPr lang="en-US" altLang="ko-KR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질감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표현 못하는 중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61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98720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질감을 뽑을 때는 모든 레이어의 </a:t>
            </a:r>
            <a:r>
              <a:rPr lang="en-US" altLang="ko-KR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map</a:t>
            </a:r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학습하려 했다</a:t>
            </a:r>
            <a:r>
              <a:rPr lang="en-US" altLang="ko-KR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그러나 앞서 살펴본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특성상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고차원의 요소들은 후반 </a:t>
            </a:r>
            <a:r>
              <a:rPr lang="ko-KR" altLang="en-US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레이어들에서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뽑아낼 수 있기 때문에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경우는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 레이어의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map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학습하여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최종적으로 이 모델은 </a:t>
            </a:r>
            <a:r>
              <a:rPr lang="en-US" altLang="ko-KR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만들기 위한 손실 함수와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만들기 위한 손실 함수를 최적화하여 결과물을 만들어낸다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질감 말고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학습할 수 있나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AC981-1CAD-4380-B067-5FB0955EC0DB}"/>
              </a:ext>
            </a:extLst>
          </p:cNvPr>
          <p:cNvSpPr/>
          <p:nvPr/>
        </p:nvSpPr>
        <p:spPr>
          <a:xfrm>
            <a:off x="10012202" y="3163346"/>
            <a:ext cx="130845" cy="7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BD83C-147B-4888-88BF-18D37CF1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84" y="2385301"/>
            <a:ext cx="6620632" cy="36816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C659A6-086F-4040-9AAF-7C438317E93E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 A., Alexander S. Ecker, and Matthias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05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 style transfer using convolutional neural networks.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conference on computer vision and pattern recognition. 2016.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7DF7E7-1D8F-4761-8524-C880FE9AC6F2}"/>
              </a:ext>
            </a:extLst>
          </p:cNvPr>
          <p:cNvSpPr/>
          <p:nvPr/>
        </p:nvSpPr>
        <p:spPr>
          <a:xfrm>
            <a:off x="6920752" y="3047743"/>
            <a:ext cx="2183491" cy="550222"/>
          </a:xfrm>
          <a:prstGeom prst="rect">
            <a:avLst/>
          </a:prstGeom>
          <a:solidFill>
            <a:srgbClr val="8B002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59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-1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6795" y="1065390"/>
            <a:ext cx="42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 전에</a:t>
            </a:r>
            <a:r>
              <a:rPr lang="en-US" altLang="ko-KR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</a:p>
          <a:p>
            <a:pPr algn="l"/>
            <a:r>
              <a:rPr lang="ko-KR" altLang="en-US" sz="24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6795" y="1773666"/>
            <a:ext cx="7451671" cy="176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인공지능을 제대로 사용하려면 밑바닥까지 아는 것이 정석입니다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😒 근데 시간 없어요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🤪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분량도 많아서 여유도 없어요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🙄 그리고 강의에 이미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OpenCV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가볍게 배우셨더라구요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그래서 목표를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별로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설정해봤습니다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내가 할 수 있는 데 까지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 해봅시다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23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375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이전에도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시도한 노력들은 많이 있었지만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딥러닝을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기반으로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눈으로 봤을 때도 잘 나온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연구가 되었다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이 저자는 독일에서 신경과학을 공부하던 박사인데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졸업논문으로 어마 무시한 걸 내버렸다 심지어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CVPR.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나도 박사과정인데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더 나아가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Deeparts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스타트업을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출시했고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지금까지 잘 돌아가네요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진짜 인생한방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인터넷에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Neural 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검색했을 때 나오는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대부분의 블로그나 설명은 이 논문을 설명한다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근데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해 놓은 코드는 이 논문이 아닌 경우가 많다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왜일까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FF759-9215-4FB5-A9B7-9223B46C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898" y="945280"/>
            <a:ext cx="4491229" cy="5118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42091-9B1F-4A88-BEC4-0351CB3A390D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 A., Alexander S. Ecker, and Matthias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05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 style transfer using convolutional neural networks.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conference on computer vision and pattern recognition. 2016.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그렇게 등장한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딥러닝 기반의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NST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6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3754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모델은 처음으로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NST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잘 수행했지만 문제가 하나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바로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 본 질감을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Transfer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할 수는 없다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즉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질감이 바뀔 때마다 새로 학습해야 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하드웨어가 좋아져서 새로 학습하는 게 큰 문제는 아니지만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보통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에서는 늘 일반화를 향해 간다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종종 이상한 스크래치가 나타나는 현상도 있었다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이 논문을 시작으로 굉장히 다양한 연구들이 진행되었다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일반화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위한 노력이 많았다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Gram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Matrix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부분이 정확히 이해가 안 갔다면 정상이다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원리를 밝혀 내기 위한 연구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들도 많다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VGG-19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뿐 아니라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모델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사용한 경우도 많다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 마크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쓰는 거 아니야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A8600-E729-40E6-A06D-509664AE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57" y="1185540"/>
            <a:ext cx="3119405" cy="2333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8729E777-8002-4446-B3B7-C57081F2C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41" y="3741158"/>
            <a:ext cx="3105425" cy="2329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11C355-D419-4976-95D5-ED06B372F63A}"/>
              </a:ext>
            </a:extLst>
          </p:cNvPr>
          <p:cNvSpPr txBox="1"/>
          <p:nvPr/>
        </p:nvSpPr>
        <p:spPr>
          <a:xfrm>
            <a:off x="9468678" y="1207896"/>
            <a:ext cx="2723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여태 살펴본 논문으로 만든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결과물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하단에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kg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받는 무언가 있다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59B94-422D-4D75-90BB-68E00E8F0F9C}"/>
              </a:ext>
            </a:extLst>
          </p:cNvPr>
          <p:cNvSpPr txBox="1"/>
          <p:nvPr/>
        </p:nvSpPr>
        <p:spPr>
          <a:xfrm>
            <a:off x="5557016" y="5608562"/>
            <a:ext cx="2723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AdaIN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Pre-trained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만들어낸 결과물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훨씬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이쁘다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8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일반화 논문 중에 제일 널리 알려진 것 중 하나는 </a:t>
            </a:r>
            <a:r>
              <a:rPr lang="en-US" altLang="ko-KR" sz="16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AdaIN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CVPR)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제공하는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 weight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AdaIN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Neural Style Transfer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검색했을 때 나오는 대부분의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설명글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또한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정말 온갖 새로운 테크닉을 넣었는데 모두 살펴볼 시간이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없기 때문에 핵심적인 구조만 살펴보자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42091-9B1F-4A88-BEC4-0351CB3A390D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Huang,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Xun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and Serge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Belongie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05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Arbitrary style transfer in real-time with adaptive instance normalization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정말 딱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더보자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CE016-FDD2-4424-A588-8357D18B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8" y="2901973"/>
            <a:ext cx="3708052" cy="25515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C36AB7-9A06-4869-99A0-002F18BB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4" y="1029198"/>
            <a:ext cx="5797008" cy="49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7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/>
              <p:nvPr/>
            </p:nvSpPr>
            <p:spPr>
              <a:xfrm>
                <a:off x="244982" y="945280"/>
                <a:ext cx="11140902" cy="416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기존 방식대로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와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을 넣어준다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아까 배웠던 대로 똑같은 방식으로 학습해준다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Feature map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몇 개 뽑아서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도 만들고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도 만들고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~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여기서 이 </a:t>
                </a:r>
                <a:r>
                  <a:rPr lang="ko-KR" altLang="en-US" sz="1400" dirty="0" err="1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인코딩된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Content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Style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 입혀준다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옆의 수식에서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𝑥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Style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𝑦</m:t>
                    </m:r>
                  </m:oMath>
                </a14:m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하나의 이미지 단위에서 일어나기 때문에 이 기법을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Adaptive Instance Normalization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이라 부르기로 했다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입혀진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디코더에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넣어서 </a:t>
                </a:r>
                <a:r>
                  <a:rPr lang="en-US" altLang="ko-KR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Upsampling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을 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훈련을 하는 방식은 기존 방식과 유사하다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최종 스타일이 입혀진 결과물을 다시 인코더에 넣어서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뽑아낸다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그리고 이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처음에 입혀진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Content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랑 유사한지 살펴본다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경우는 인코더에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2" y="945280"/>
                <a:ext cx="11140902" cy="4165628"/>
              </a:xfrm>
              <a:prstGeom prst="rect">
                <a:avLst/>
              </a:prstGeom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42091-9B1F-4A88-BEC4-0351CB3A390D}"/>
              </a:ext>
            </a:extLst>
          </p:cNvPr>
          <p:cNvSpPr txBox="1"/>
          <p:nvPr/>
        </p:nvSpPr>
        <p:spPr>
          <a:xfrm>
            <a:off x="1" y="6093174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Huang,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Xun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and Serge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Belongie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05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Arbitrary style transfer in real-time with adaptive instance normalization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Adaptive Instance Normalization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CE016-FDD2-4424-A588-8357D18B6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72"/>
          <a:stretch/>
        </p:blipFill>
        <p:spPr>
          <a:xfrm>
            <a:off x="7327882" y="880816"/>
            <a:ext cx="4320000" cy="1692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CF2AF8-A913-46DD-ACD7-2A2134534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678" y="2807450"/>
            <a:ext cx="4320000" cy="857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F0E93-E405-48BC-B6E4-86DBF040A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766" y="4383100"/>
            <a:ext cx="1440000" cy="319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C3D1FA-2546-4464-9816-8AB7B0EC7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774" y="4166189"/>
            <a:ext cx="1440000" cy="273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AA0549-51A8-4D72-9F7D-E4E66F427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0774" y="4586137"/>
            <a:ext cx="3240000" cy="94839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AA1B79-544E-4FE5-B1E3-E32B11E32CA8}"/>
              </a:ext>
            </a:extLst>
          </p:cNvPr>
          <p:cNvCxnSpPr>
            <a:cxnSpLocks/>
            <a:stCxn id="7" idx="0"/>
            <a:endCxn id="9" idx="1"/>
          </p:cNvCxnSpPr>
          <p:nvPr/>
        </p:nvCxnSpPr>
        <p:spPr>
          <a:xfrm flipV="1">
            <a:off x="7455766" y="4302883"/>
            <a:ext cx="1135008" cy="80217"/>
          </a:xfrm>
          <a:prstGeom prst="straightConnector1">
            <a:avLst/>
          </a:prstGeom>
          <a:ln w="12700"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5D2E5CB-AA34-4EEF-A5B8-E82CC1466AB8}"/>
              </a:ext>
            </a:extLst>
          </p:cNvPr>
          <p:cNvCxnSpPr/>
          <p:nvPr/>
        </p:nvCxnSpPr>
        <p:spPr>
          <a:xfrm>
            <a:off x="7948706" y="4685280"/>
            <a:ext cx="642068" cy="153204"/>
          </a:xfrm>
          <a:prstGeom prst="straightConnector1">
            <a:avLst/>
          </a:prstGeom>
          <a:ln w="12700"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79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435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분야에서 널리 쓰이는 기법 중 하나는 </a:t>
            </a:r>
            <a:r>
              <a:rPr lang="en-US" altLang="ko-KR" sz="16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단위로 값들을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조정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해주고 다음 레이어로 보내는 기술이다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조정은 같은 배치 내에 있는 다른 데이터들과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별로 표준화를 해주고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학습이 가능한 값으로 스케일링을 해준다는 뜻이다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이게 필요한 이유는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레이어가 학습할 때마다 너무 차이가 나는 분포를 받아서 학습을 하다 보니 값이 너무 튀어서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작은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학습률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(learning rate)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사용할 수 밖에 없었다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CNN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생기기 전과 후로 나뉠 정도로 성능과 속도개선에 지대한 영향이 있었던 논문이다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이게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CNN Activation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이후에 연산이 도입되면서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CNN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모델에서 큰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학습률을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사용할 수 있게 되었다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에서도 먹힐까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잘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되긴했는데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후속 연구 중에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IN, Instance Normalization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더 잘된다는 연구가 나왔다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논문의 저자도 이를 캐치하고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도입했고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특별히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위해서 저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조정값들을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배운다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Normalization?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618611-8665-45E5-A7F0-922FACF41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2589" y="1306997"/>
            <a:ext cx="1875613" cy="29224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B42641-AE1D-442C-BAF2-C1480B1CE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" y="4825597"/>
            <a:ext cx="4746743" cy="1087123"/>
          </a:xfrm>
          <a:prstGeom prst="rect">
            <a:avLst/>
          </a:prstGeom>
        </p:spPr>
      </p:pic>
      <p:pic>
        <p:nvPicPr>
          <p:cNvPr id="1026" name="Picture 2" descr="Instance / Layer / Group Normalization : 네이버 블로그">
            <a:extLst>
              <a:ext uri="{FF2B5EF4-FFF2-40B4-BE49-F238E27FC236}">
                <a16:creationId xmlns:a16="http://schemas.microsoft.com/office/drawing/2014/main" id="{01917CF9-8EB9-4B6C-B545-9D23C59A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14" y="4684621"/>
            <a:ext cx="5390776" cy="14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47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(NST)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많이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쓴다던데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GAN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또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뭔가요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초석이 되는 논문 몇 개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찍먹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📃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 "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Unpaired image-to-image translation using cycle-consistent adversarial networks.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Samuli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Laine, and Timo Aila. "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style-based generator architecture for generative adversarial networks.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IEEE/CVF conference on computer vision and pattern recognition. 2019.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StyleGAN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820901F-17E1-4B20-9415-31754FEE421E}"/>
              </a:ext>
            </a:extLst>
          </p:cNvPr>
          <p:cNvSpPr/>
          <p:nvPr/>
        </p:nvSpPr>
        <p:spPr>
          <a:xfrm>
            <a:off x="1586102" y="85864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93812"/>
            <a:ext cx="11140902" cy="17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 기반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파벌이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앞서 살펴본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CNN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계열의 경우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자체의 표현을 활용해서 기존 이미지에 스타일을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입힌다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합성한다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개념에 가깝다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새롭게 생성형식으로 진행되는 모델들도 있는데 보통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Generative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 모델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이라 부른다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여기도 약간의 계보가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Generative Based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D6668-A631-4E63-B673-811870677122}"/>
              </a:ext>
            </a:extLst>
          </p:cNvPr>
          <p:cNvSpPr txBox="1"/>
          <p:nvPr/>
        </p:nvSpPr>
        <p:spPr>
          <a:xfrm>
            <a:off x="2432751" y="3314884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Unpaired image-to-image translation using cycle-consistent adversarial networks. </a:t>
            </a:r>
            <a:r>
              <a:rPr lang="en-US" altLang="ko-KR" sz="11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1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CycleGAN</a:t>
            </a:r>
            <a:r>
              <a:rPr lang="en-US" altLang="ko-KR" sz="11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 international conference on computer vision. 2017.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7ED44-3929-4A4F-9764-FA194FCFDDC2}"/>
              </a:ext>
            </a:extLst>
          </p:cNvPr>
          <p:cNvSpPr txBox="1"/>
          <p:nvPr/>
        </p:nvSpPr>
        <p:spPr>
          <a:xfrm>
            <a:off x="5479256" y="1981958"/>
            <a:ext cx="6373906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Goodfellow, Ian,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nets. (GAN)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Advances in neural information processing systems 27 (2014).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4AC19-9D95-415A-A96B-E34CB369EBE4}"/>
              </a:ext>
            </a:extLst>
          </p:cNvPr>
          <p:cNvSpPr txBox="1"/>
          <p:nvPr/>
        </p:nvSpPr>
        <p:spPr>
          <a:xfrm>
            <a:off x="83998" y="1981481"/>
            <a:ext cx="6373906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Isola, Phillip,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Image-to-image translation with conditional adversarial networks (pix2pix)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 conference on computer vision and pattern recognition. 2017.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AD0D9C-63F9-4835-B401-53C33EEAB9EF}"/>
              </a:ext>
            </a:extLst>
          </p:cNvPr>
          <p:cNvCxnSpPr>
            <a:cxnSpLocks/>
          </p:cNvCxnSpPr>
          <p:nvPr/>
        </p:nvCxnSpPr>
        <p:spPr>
          <a:xfrm flipH="1">
            <a:off x="7106025" y="2894545"/>
            <a:ext cx="472141" cy="43103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CAA0A2-1560-4D90-A4AD-72544369F9D9}"/>
              </a:ext>
            </a:extLst>
          </p:cNvPr>
          <p:cNvCxnSpPr>
            <a:cxnSpLocks/>
          </p:cNvCxnSpPr>
          <p:nvPr/>
        </p:nvCxnSpPr>
        <p:spPr>
          <a:xfrm>
            <a:off x="4882452" y="2927281"/>
            <a:ext cx="490071" cy="3876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58B297-CBF7-4EF1-B258-B781D5AADE0C}"/>
              </a:ext>
            </a:extLst>
          </p:cNvPr>
          <p:cNvSpPr txBox="1"/>
          <p:nvPr/>
        </p:nvSpPr>
        <p:spPr>
          <a:xfrm>
            <a:off x="2432751" y="5570483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Samuli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Laine, and Timo Aila.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style-based generator architecture for generative adversarial networks. </a:t>
            </a:r>
            <a:r>
              <a:rPr lang="en-US" altLang="ko-KR" sz="11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1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r>
              <a:rPr lang="en-US" altLang="ko-KR" sz="11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IEEE/CVF conference on computer vision and pattern recognition. 2019.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3BF0A3-9526-4B32-BB52-539CBAFCD75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51715" y="5287809"/>
            <a:ext cx="0" cy="2826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D184EA-6120-451E-BA1C-153B60E6A907}"/>
              </a:ext>
            </a:extLst>
          </p:cNvPr>
          <p:cNvSpPr txBox="1"/>
          <p:nvPr/>
        </p:nvSpPr>
        <p:spPr>
          <a:xfrm>
            <a:off x="2432751" y="4429701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Progressive growing of </a:t>
            </a:r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for improved quality, stability, and variation. (PGGAN)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arXiv:1710.10196 (2017).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5C8B36-2DBB-4F83-B0FE-3B9358D17BC5}"/>
              </a:ext>
            </a:extLst>
          </p:cNvPr>
          <p:cNvCxnSpPr>
            <a:cxnSpLocks/>
          </p:cNvCxnSpPr>
          <p:nvPr/>
        </p:nvCxnSpPr>
        <p:spPr>
          <a:xfrm>
            <a:off x="6251715" y="4194115"/>
            <a:ext cx="0" cy="2826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9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338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인공지능계의 거성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Ian Goodfellow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년에 발표한 새로운 네트워크 형태이다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Generative Adversarial Networks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줄임말로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일단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모델이고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적대적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이라는 말도 들어간다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두 단어를 머리 속에 심어 놓고 진행하자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 모델은 우리가 전에 수업시간에 배웠던 모델들과는 구분된다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모델의 경우는 데이터를 분류하는 것을 목표로 학습한다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반면 생성 모델은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분류의 데이터를 만들어내는 것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시작한다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알아야하지 않을까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Ian Goodfellow | DeepLearningItalia">
            <a:extLst>
              <a:ext uri="{FF2B5EF4-FFF2-40B4-BE49-F238E27FC236}">
                <a16:creationId xmlns:a16="http://schemas.microsoft.com/office/drawing/2014/main" id="{3FD08BCF-3524-45A0-9974-9E225A29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45" y="2104840"/>
            <a:ext cx="3104776" cy="29950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2FB1D9-3A5F-4D91-A001-8D9B3DF45411}"/>
              </a:ext>
            </a:extLst>
          </p:cNvPr>
          <p:cNvSpPr txBox="1"/>
          <p:nvPr/>
        </p:nvSpPr>
        <p:spPr>
          <a:xfrm>
            <a:off x="7864645" y="5111358"/>
            <a:ext cx="3104776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바이블의 저자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7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477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구조는 신경망이 두 개가 포함된다는 점이다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이름에 포함된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적대적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이 두 신경망이 싸우고 있다는 뜻이다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하나는 이미지를 계속해서 만들어내는 신경망이라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 부른다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하나는 실존하는 데이터와 만들어내진 가짜 데이터를 구분하는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 부른다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항상 학습 목표가 있어야한다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생성자는 판별자를 속이도록 학습한다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판별자는 짝퉁을 구분하도록 학습한다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이렇게 학습하면 결과적으로 생성자는 판별자가 구분을 못하도록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열심히 학습을 하기 때문에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그럴싸한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만들어낼 수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이런 학습 방식은 최적화가 조금 힘들었지만 극복하기 위한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연구가 나타나면서 여러 분야에 적용되었다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중 하나가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영역이다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수많은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GAN-based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논문이 있지만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대표적인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CycleGAN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 간단하게 살펴보자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알아야하지 않을까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Understanding Generative Adversarial Networks | by Naoki | Medium">
            <a:extLst>
              <a:ext uri="{FF2B5EF4-FFF2-40B4-BE49-F238E27FC236}">
                <a16:creationId xmlns:a16="http://schemas.microsoft.com/office/drawing/2014/main" id="{701E872B-26BB-4929-AC8F-41D922AC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448" y="2929691"/>
            <a:ext cx="6202600" cy="26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22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/>
              <p:nvPr/>
            </p:nvSpPr>
            <p:spPr>
              <a:xfrm>
                <a:off x="244982" y="682041"/>
                <a:ext cx="11140902" cy="2323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얼룩말을 말로 바꿔주는 생성자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𝐺</m:t>
                    </m:r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(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𝐺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𝑋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 +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그리고 말로 잘 바뀌었는지 맞추는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판별자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𝑌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가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반대로 말을 얼룩말로 바꿔주는 생성자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𝐹</m:t>
                    </m:r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(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𝐹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𝑌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 +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얼룩말로 잘 바뀌었는지 맞추는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판별자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둘이 각자의 역할을 잘 맡으려면 어떻게 해야 할까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아까 학습이 잘되려면 어떻게 해야 하는지를 떠올려보자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말 → 얼룩말로 변환되었을 때 이 얼룩말이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찐인지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가짜인지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잘 판별하는 것을 목표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로 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방금 변환한 얼룩말을 다시 말로 변환해본다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 때 이 말이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원래의 말로 잘 돌아왔는지도 목표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로 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반대의 경우도 똑같이 진행해준다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2" y="682041"/>
                <a:ext cx="11140902" cy="2323393"/>
              </a:xfrm>
              <a:prstGeom prst="rect">
                <a:avLst/>
              </a:prstGeom>
              <a:blipFill>
                <a:blip r:embed="rId2"/>
                <a:stretch>
                  <a:fillRect l="-55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CycleGAN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AE875-E1C2-48A5-8D9B-2F4AC7840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r="33734"/>
          <a:stretch/>
        </p:blipFill>
        <p:spPr>
          <a:xfrm>
            <a:off x="464949" y="3003782"/>
            <a:ext cx="3322918" cy="31487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BBEE5D-8CD5-4A3E-83F1-E57FD545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338" y="3353884"/>
            <a:ext cx="7673789" cy="27508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57BAC5-FC89-4C1B-B8EF-FC493230F1D7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Unpaired image-to-image translation using cycle-consistent adversarial networks.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 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805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-1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6795" y="1773666"/>
            <a:ext cx="7451671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Neural Style Transfer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원리 이해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 weights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불러서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Django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올려 보기</a:t>
            </a:r>
            <a:endParaRPr lang="en-US" altLang="ko-KR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처음부터 훈련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방법 배우기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FC61A-4AD4-437C-B465-9CC52D087DC4}"/>
              </a:ext>
            </a:extLst>
          </p:cNvPr>
          <p:cNvSpPr txBox="1"/>
          <p:nvPr/>
        </p:nvSpPr>
        <p:spPr>
          <a:xfrm>
            <a:off x="2716795" y="1065390"/>
            <a:ext cx="42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 전에</a:t>
            </a:r>
            <a:r>
              <a:rPr lang="en-US" altLang="ko-KR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</a:p>
          <a:p>
            <a:pPr algn="l"/>
            <a:r>
              <a:rPr lang="ko-KR" altLang="en-US" sz="24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202285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BBEE5D-8CD5-4A3E-83F1-E57FD5452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3" r="37172" b="35966"/>
          <a:stretch/>
        </p:blipFill>
        <p:spPr>
          <a:xfrm>
            <a:off x="6096000" y="2206820"/>
            <a:ext cx="5838440" cy="39915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CycleGAN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7BAC5-FC89-4C1B-B8EF-FC493230F1D7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Unpaired image-to-image translation using cycle-consistent adversarial networks.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 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7237E3-1C97-4033-B1A0-3A70E9AA4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94" t="9315" r="33734" b="48808"/>
          <a:stretch/>
        </p:blipFill>
        <p:spPr>
          <a:xfrm>
            <a:off x="8801102" y="2985332"/>
            <a:ext cx="1080596" cy="8620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D7CD16-93E6-4917-AE25-0A5490520D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2952" t="9315" r="50306" b="48808"/>
          <a:stretch/>
        </p:blipFill>
        <p:spPr>
          <a:xfrm>
            <a:off x="11042013" y="2994576"/>
            <a:ext cx="1080000" cy="8527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38C330-1255-4B57-B8BE-989BBA0DE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t="9315" r="50306" b="48808"/>
          <a:stretch/>
        </p:blipFill>
        <p:spPr>
          <a:xfrm>
            <a:off x="6476639" y="2994576"/>
            <a:ext cx="1080000" cy="852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5A892F-B09C-4895-8D6F-BAEF79D6F576}"/>
                  </a:ext>
                </a:extLst>
              </p:cNvPr>
              <p:cNvSpPr txBox="1"/>
              <p:nvPr/>
            </p:nvSpPr>
            <p:spPr>
              <a:xfrm>
                <a:off x="244982" y="682041"/>
                <a:ext cx="11140902" cy="2323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얼룩말을 말로 바꿔주는 생성자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𝐺</m:t>
                    </m:r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(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𝐺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𝑋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 +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그리고 말로 잘 바뀌었는지 맞추는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판별자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𝑌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가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반대로 말을 얼룩말로 바꿔주는 생성자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𝐹</m:t>
                    </m:r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(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𝐹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𝑌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 +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얼룩말로 잘 바뀌었는지 맞추는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판별자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Light" panose="020B0600000101010101" pitchFamily="50" charset="-127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있다고 하자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둘이 각자의 역할을 잘 맡으려면 어떻게 해야 할까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아까 학습이 잘되려면 어떻게 해야 하는지를 떠올려보자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말 → 얼룩말로 변환되었을 때 이 얼룩말이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찐인지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가짜인지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잘 판별하는 것을 목표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로 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방금 변환한 얼룩말을 다시 말로 변환해본다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 때 이 말이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원래의 말로 잘 돌아왔는지도 목표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로 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반대의 경우도 똑같이 진행해준다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5A892F-B09C-4895-8D6F-BAEF79D6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2" y="682041"/>
                <a:ext cx="11140902" cy="2323393"/>
              </a:xfrm>
              <a:prstGeom prst="rect">
                <a:avLst/>
              </a:prstGeom>
              <a:blipFill>
                <a:blip r:embed="rId7"/>
                <a:stretch>
                  <a:fillRect l="-55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517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CycleGAN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7BAC5-FC89-4C1B-B8EF-FC493230F1D7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Unpaired image-to-image translation using cycle-consistent adversarial networks.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 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9EF1BF-B22E-4122-8CE2-C7CE932C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6" y="959125"/>
            <a:ext cx="10874363" cy="52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14D324-D963-4B39-BFAE-7021FE72A86C}"/>
              </a:ext>
            </a:extLst>
          </p:cNvPr>
          <p:cNvSpPr txBox="1"/>
          <p:nvPr/>
        </p:nvSpPr>
        <p:spPr>
          <a:xfrm>
            <a:off x="244982" y="682041"/>
            <a:ext cx="1114090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결과는 제법 잘 나오는 편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82041"/>
            <a:ext cx="11140902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그럴싸해 보이는데 문제가 살짝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학습이 </a:t>
            </a:r>
            <a:r>
              <a:rPr lang="ko-KR" altLang="en-US" sz="1000" strike="sngStrike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더럽게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응당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만의 문제는 아니라 큰 이슈는 아니다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구조를 바꾸진 못한다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무슨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뜻이냐면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말이랑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얼룩말은 구조적으로 비슷하고 무늬만 다르다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수행하면 잘 돌아간다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근데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개랑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고양이는 무늬만 다른 게 아니라 구조 자체가 다르다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모양을 변화는 못한다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뜻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마찬가지로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사과랑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오렌지도 그렇다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오렌지는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꼭다리가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없다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분포도 파악하지 못한다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 끔찍한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반인반수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모양을 보면 바로 이해할 수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연구에서 데이터셋 문제라고 하기는 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이론은 완벽해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18971-F968-4F34-B8F6-66F25CD1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07" y="3174647"/>
            <a:ext cx="6435440" cy="2903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CF3978-4D36-4580-9A1C-52A20BF14459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Zhu, Jun-Yan,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Unpaired image-to-image translation using cycle-consistent adversarial networks.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 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FB04F3-227E-436E-86A8-64BFB82D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28" y="3974930"/>
            <a:ext cx="3694019" cy="182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28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82041"/>
            <a:ext cx="11140902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분야를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NVIDIA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연구를 하기 시작했다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결과 현재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 하면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거의 대표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나온다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알려면 이들의 선행연구인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PGGAN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핵심을 살짝 알아야한다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어렵지 않으니 빠르게 살펴보자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생성자와 판별자가 대칭적인 구조를 가진다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저해상도의 이미지를 생성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하고 이를 판별한다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진행될수록 레이어를 추가하여 생성되는 이미지의 해상도를 높인다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해상도를 높이는 과정에서 갑자기 난데없는 레이어가 추가되면 성능이 널뛴다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기존의 저해상도 레이어에서 나온 이미지와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레이어의 결과를 섞어서 학습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(Smooth Fade-in)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NVIDIA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코인에 탑승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F3978-4D36-4580-9A1C-52A20BF14459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Progressive growing of 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gans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 improved quality, stability, and variation. (PGGAN)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arXiv:1710.10196 (2017).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0E43FE-335B-43FD-8DAF-DD17823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33" y="3583064"/>
            <a:ext cx="4644854" cy="2359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454D97-7820-4CFA-B8B2-0918560F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3" y="3422753"/>
            <a:ext cx="6373906" cy="26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1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82041"/>
            <a:ext cx="1114090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자주 사용되는 데이터 중에 하나가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CelebA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셀럽들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얼굴 모아 놓은 데이터셋이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PGGAN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통해서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CelebA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-HQ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고해상도 데이터셋을 만들어낸 것이 이 논문의 또다른 기여포인트다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화질이 높으니까 꽤나 진짜 같다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소름 끼쳐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이미지가 잘은 나왔는데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내가 조절할 수 없다는 것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극복해야할 문제였다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PGGAN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만들어낸 이미지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F3978-4D36-4580-9A1C-52A20BF14459}"/>
              </a:ext>
            </a:extLst>
          </p:cNvPr>
          <p:cNvSpPr txBox="1"/>
          <p:nvPr/>
        </p:nvSpPr>
        <p:spPr>
          <a:xfrm>
            <a:off x="210439" y="6099193"/>
            <a:ext cx="1169268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 "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Progressive growing of </a:t>
            </a:r>
            <a:r>
              <a:rPr lang="en-US" altLang="ko-KR" sz="10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gans</a:t>
            </a:r>
            <a:r>
              <a:rPr lang="en-US" altLang="ko-KR" sz="10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 improved quality, stability, and variation. (PGGAN)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arXiv:1710.10196 (2017).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8E366D-A9A4-4DA0-85FE-D88430ED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832" y="2150547"/>
            <a:ext cx="4980295" cy="384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E9D05E-41F5-4E57-8A0D-FF0DA0F8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73" y="2225631"/>
            <a:ext cx="6344560" cy="36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3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/>
              <p:nvPr/>
            </p:nvSpPr>
            <p:spPr>
              <a:xfrm>
                <a:off x="244982" y="682041"/>
                <a:ext cx="11140902" cy="5462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사실상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계열의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 Transfer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평정했다 말할 수 있을 정도로 널리 알려지고 성능이 좋은 </a:t>
                </a:r>
                <a:r>
                  <a:rPr lang="en-US" altLang="ko-KR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을 출시했다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Generation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성능이 좋은 것도 주목할 만한 점이지만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논문은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여러 방면에서 좋은 방법론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들을 제시했다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하지만 다 다루고 </a:t>
                </a:r>
                <a:r>
                  <a:rPr lang="ko-KR" altLang="en-US" sz="12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갔다가는</a:t>
                </a: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인공지능을 접겠다는 말이</a:t>
                </a:r>
                <a:r>
                  <a:rPr lang="en-US" altLang="ko-KR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나올 것 같으니 간단하게 보고가자</a:t>
                </a:r>
                <a:r>
                  <a:rPr lang="en-US" altLang="ko-KR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모델 구조에서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(a)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 기존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GAN Generator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구조이다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아까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PGGAN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에서도 살펴보았듯이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은 어떤 잠재 공간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(latent space)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벡터를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Generator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 보내서 이미지를 생성하는 방식이다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StyleGAN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포인트는 이 벡터를 그냥 사용하는 것이 아니라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비선형 완전 연결망에 보내서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(Fully Connected Layer)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8B0028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𝑤</m:t>
                    </m:r>
                  </m:oMath>
                </a14:m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라는 새로운</a:t>
                </a:r>
                <a:br>
                  <a:rPr lang="en-US" altLang="ko-KR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벡터로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Mapping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을 해준다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벡터를 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Generator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에서 사이사이에 넣어주게 된다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계속해서 </a:t>
                </a:r>
                <a:r>
                  <a:rPr lang="en-US" altLang="ko-KR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Upsampling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하면서 해상도가 올라가는 구조인데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여기에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8B0028"/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𝑤</m:t>
                    </m:r>
                  </m:oMath>
                </a14:m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입혀서 스타일을 조절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할 수 있다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참고로 여기서 </a:t>
                </a:r>
                <a:r>
                  <a:rPr lang="en-US" altLang="ko-KR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w</a:t>
                </a: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입혀주는 방식이 아까 봤었던 </a:t>
                </a:r>
                <a:r>
                  <a:rPr lang="en-US" altLang="ko-KR" sz="12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AdaIN</a:t>
                </a:r>
                <a:r>
                  <a:rPr lang="en-US" altLang="ko-KR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방식이다</a:t>
                </a:r>
                <a:endPara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해상도에 따라 입혀주는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스타일의 미세함을 조절할 수 있다는 점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큰 포인트다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 밖에도 </a:t>
                </a:r>
                <a:r>
                  <a:rPr lang="ko-KR" altLang="en-US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딥러닝에서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큰 화두 중 하나인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Disentanglement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잘 구현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해냈다는 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GAN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을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Generator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구조만 변경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해서 개선했다는 점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en-US" altLang="ko-KR" sz="14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CelebA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에 이어 새로운</a:t>
                </a:r>
                <a:b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고해상도 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얼굴 </a:t>
                </a:r>
                <a:r>
                  <a:rPr lang="ko-KR" altLang="en-US" sz="1400" dirty="0" err="1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데이터셋인</a:t>
                </a:r>
                <a:r>
                  <a:rPr lang="ko-KR" altLang="en-US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8B0028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FFHQ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출시했다는 점 등 관전 포인트가 많은 논문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B7DFB-83B9-428A-A2BF-8B109E8C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2" y="682041"/>
                <a:ext cx="11140902" cy="5462714"/>
              </a:xfrm>
              <a:prstGeom prst="rect">
                <a:avLst/>
              </a:prstGeom>
              <a:blipFill>
                <a:blip r:embed="rId2"/>
                <a:stretch>
                  <a:fillRect l="-55" b="-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등장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D8F64-E82C-4EB0-9041-D370EC26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87" y="1615833"/>
            <a:ext cx="5072231" cy="4426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154F27-A767-4D51-BCA7-D4280FF9B1D0}"/>
              </a:ext>
            </a:extLst>
          </p:cNvPr>
          <p:cNvSpPr txBox="1"/>
          <p:nvPr/>
        </p:nvSpPr>
        <p:spPr>
          <a:xfrm>
            <a:off x="441113" y="6180025"/>
            <a:ext cx="11692688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Samuli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Laine, and Timo Aila. "</a:t>
            </a:r>
            <a:r>
              <a:rPr lang="en-US" altLang="ko-KR" sz="9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style-based generator architecture for generative adversarial networks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Proceedings of the IEEE/CVF conference on computer vision and pattern recognition. 2019.</a:t>
            </a:r>
          </a:p>
        </p:txBody>
      </p:sp>
    </p:spTree>
    <p:extLst>
      <p:ext uri="{BB962C8B-B14F-4D97-AF65-F5344CB8AC3E}">
        <p14:creationId xmlns:p14="http://schemas.microsoft.com/office/powerpoint/2010/main" val="2770034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82041"/>
            <a:ext cx="1114090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결과를 보면 좀 놀랍다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Source 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스타일을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Source A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입히는 방식이다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그니까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Content, 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가로열은 내려갈 수록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미세한 점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들을 입힌다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윗줄은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큰 스타일들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아랫줄은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작은 스타일들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등장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5789D-D399-4DC2-9429-82CD4DD0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0" y="842934"/>
            <a:ext cx="4661775" cy="53794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AC2775-D57F-4EAF-8B8C-CF4F5EEAC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816"/>
          <a:stretch/>
        </p:blipFill>
        <p:spPr>
          <a:xfrm>
            <a:off x="543731" y="2636126"/>
            <a:ext cx="4661775" cy="15161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15EF64-A577-4151-89A5-5162258A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15"/>
          <a:stretch/>
        </p:blipFill>
        <p:spPr>
          <a:xfrm>
            <a:off x="543731" y="4402901"/>
            <a:ext cx="4661775" cy="7953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E80AFD-9D89-4C5C-9115-EDE6F8B3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10"/>
          <a:stretch/>
        </p:blipFill>
        <p:spPr>
          <a:xfrm>
            <a:off x="543731" y="5178300"/>
            <a:ext cx="4661775" cy="84404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DA655B-A55D-4A1F-A5CB-229C34C14CAB}"/>
              </a:ext>
            </a:extLst>
          </p:cNvPr>
          <p:cNvCxnSpPr>
            <a:cxnSpLocks/>
          </p:cNvCxnSpPr>
          <p:nvPr/>
        </p:nvCxnSpPr>
        <p:spPr>
          <a:xfrm flipH="1">
            <a:off x="5265271" y="1987550"/>
            <a:ext cx="2176929" cy="1747062"/>
          </a:xfrm>
          <a:prstGeom prst="straightConnector1">
            <a:avLst/>
          </a:prstGeom>
          <a:ln w="12700"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AA5486B-F7EA-4464-B457-E0454E9C9B2A}"/>
              </a:ext>
            </a:extLst>
          </p:cNvPr>
          <p:cNvCxnSpPr>
            <a:cxnSpLocks/>
          </p:cNvCxnSpPr>
          <p:nvPr/>
        </p:nvCxnSpPr>
        <p:spPr>
          <a:xfrm flipH="1" flipV="1">
            <a:off x="5265271" y="5505216"/>
            <a:ext cx="2176929" cy="256782"/>
          </a:xfrm>
          <a:prstGeom prst="straightConnector1">
            <a:avLst/>
          </a:prstGeom>
          <a:ln w="12700"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13B325-DECC-4C7C-8776-090D2B01BDA4}"/>
              </a:ext>
            </a:extLst>
          </p:cNvPr>
          <p:cNvSpPr txBox="1"/>
          <p:nvPr/>
        </p:nvSpPr>
        <p:spPr>
          <a:xfrm>
            <a:off x="441113" y="6180025"/>
            <a:ext cx="11692688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9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Samuli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Laine, and Timo Aila. "</a:t>
            </a:r>
            <a:r>
              <a:rPr lang="en-US" altLang="ko-KR" sz="9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style-based generator architecture for generative adversarial networks</a:t>
            </a:r>
            <a:r>
              <a:rPr lang="en-US" altLang="ko-KR" sz="9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Proceedings of the IEEE/CVF conference on computer vision and pattern recognition. 2019.</a:t>
            </a:r>
          </a:p>
        </p:txBody>
      </p:sp>
    </p:spTree>
    <p:extLst>
      <p:ext uri="{BB962C8B-B14F-4D97-AF65-F5344CB8AC3E}">
        <p14:creationId xmlns:p14="http://schemas.microsoft.com/office/powerpoint/2010/main" val="2530929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682041"/>
            <a:ext cx="1114090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대박을 치고 그 뒤로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v3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까지 출시되었다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자세한 개선 포인트는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NST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이렇게까지 파보는 건 처음이라 궁금하시면 같이 공부합시다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GAN-based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고공행진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CB9F56-DDC1-494C-BD55-17F35C6B4C41}"/>
              </a:ext>
            </a:extLst>
          </p:cNvPr>
          <p:cNvSpPr txBox="1"/>
          <p:nvPr/>
        </p:nvSpPr>
        <p:spPr>
          <a:xfrm>
            <a:off x="2432751" y="1735460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Samuli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Laine, and Timo Aila.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style-based generator architecture for generative adversarial networks.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IEEE/CVF conference on computer vision and pattern recognition. 2019.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EE2CF-CC73-4B94-BADC-1617970327FF}"/>
              </a:ext>
            </a:extLst>
          </p:cNvPr>
          <p:cNvSpPr txBox="1"/>
          <p:nvPr/>
        </p:nvSpPr>
        <p:spPr>
          <a:xfrm>
            <a:off x="2432751" y="4912860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Alias-free generative adversarial networks.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Advances in Neural Information Processing Systems 34 (2021).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8794A5-8690-48D7-B514-8BE9A8BA25DF}"/>
              </a:ext>
            </a:extLst>
          </p:cNvPr>
          <p:cNvCxnSpPr>
            <a:cxnSpLocks/>
          </p:cNvCxnSpPr>
          <p:nvPr/>
        </p:nvCxnSpPr>
        <p:spPr>
          <a:xfrm>
            <a:off x="6251715" y="4405388"/>
            <a:ext cx="0" cy="2826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6A5DAD-3CA5-4FC7-94DC-59C51FB2989B}"/>
              </a:ext>
            </a:extLst>
          </p:cNvPr>
          <p:cNvSpPr txBox="1"/>
          <p:nvPr/>
        </p:nvSpPr>
        <p:spPr>
          <a:xfrm>
            <a:off x="2432751" y="3339031"/>
            <a:ext cx="7637928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Karras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Tero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Analyzing and improving the image quality of </a:t>
            </a:r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Proceedings of the IEEE/CVF conference on computer vision and pattern recognition. 2020.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41ED5E-2095-4C1F-B11C-D1786BD65B7C}"/>
              </a:ext>
            </a:extLst>
          </p:cNvPr>
          <p:cNvCxnSpPr>
            <a:cxnSpLocks/>
          </p:cNvCxnSpPr>
          <p:nvPr/>
        </p:nvCxnSpPr>
        <p:spPr>
          <a:xfrm>
            <a:off x="6251715" y="2779334"/>
            <a:ext cx="0" cy="2826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053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해치웠나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구글에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검색했을 때 등장하는 대부분의 포스팅은</a:t>
            </a:r>
            <a:b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오늘 주로 살펴본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논문일 정도로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굉장히 대표적인 것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들을 살펴봤다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제일 대표적인 논문을 최대한 수학 없이 다뤄보았지만</a:t>
            </a:r>
            <a:b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미세한 부분들을 건드리면서 코드를 돌리려면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직접 논문을 봐야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수 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0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116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일단은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불러서 돌려보기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흥미유발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올려 보기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훈련은 어떻게 할까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820901F-17E1-4B20-9415-31754FEE421E}"/>
              </a:ext>
            </a:extLst>
          </p:cNvPr>
          <p:cNvSpPr/>
          <p:nvPr/>
        </p:nvSpPr>
        <p:spPr>
          <a:xfrm>
            <a:off x="1586102" y="85864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-1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6795" y="1773666"/>
            <a:ext cx="878694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밖에도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NST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연구는 지천에 널렸습니다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이들 중 아주 일부만 소개하고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이해를 돕기 위해 </a:t>
            </a:r>
            <a:r>
              <a:rPr lang="ko-KR" altLang="en-US" sz="16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일부 표현 및 설명이 일반적이지 않을 수 있다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점 미리 알립니다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2A27D-381C-4E20-8D6F-76BD1FCFC0A5}"/>
              </a:ext>
            </a:extLst>
          </p:cNvPr>
          <p:cNvSpPr txBox="1"/>
          <p:nvPr/>
        </p:nvSpPr>
        <p:spPr>
          <a:xfrm>
            <a:off x="2716795" y="1065390"/>
            <a:ext cx="42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 전에</a:t>
            </a:r>
            <a:r>
              <a:rPr lang="en-US" altLang="ko-KR" sz="12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</a:p>
          <a:p>
            <a:pPr algn="l"/>
            <a:r>
              <a:rPr lang="en-US" altLang="ko-KR" sz="2400" dirty="0">
                <a:solidFill>
                  <a:srgbClr val="8B002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Disclaimer</a:t>
            </a:r>
            <a:endParaRPr lang="ko-KR" altLang="en-US" sz="2400" dirty="0">
              <a:solidFill>
                <a:srgbClr val="8B002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12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4631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돌아가는지 이론을 배워봤다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모델을 불러서 사용하는 방법을 살펴보자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불러온다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이미지도 불러온다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이미지를 넣어준다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배웠던 것에 비해 너무 단순한 것이 아닌가 싶다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이 단순한 코드를 가로막는 데에는 </a:t>
            </a:r>
            <a:r>
              <a:rPr lang="ko-KR" altLang="en-US" sz="16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문제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있는데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하나의 모델을 불러오는 건 쉬운데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모델이 쓰고 싶으면 코드가 변경되어야 하는 점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이미지를 모델에 넣어 주기 까지 처리 과정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모델에서 나온 이미지를 다시 프론트로 보내는 과정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웹에서 모델은 어떻게 올려놓지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 자잘한 고려사항들이 많다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en-US" altLang="ko-KR" sz="1100" strike="sngStrike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strike="sngStrike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원래 코딩은 자잘한 잔 에러 때문에 </a:t>
            </a:r>
            <a:r>
              <a:rPr lang="ko-KR" altLang="en-US" sz="1100" strike="sngStrike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킹받는다</a:t>
            </a:r>
            <a:r>
              <a:rPr lang="en-US" altLang="ko-KR" sz="1100" strike="sngStrike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400" strike="sngStrike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좀 돌려보자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순한 맛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127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인공지능에 익숙하지 않은 사람들을 위해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리소스가 한정적이어서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큰 모델을 훈련하기 힘든 사람들을 위해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미리 저장된 모델을 제공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뿐 아니라 이런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 구조를 제공하는 프레임워크는 많다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(e.g.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HuggingFace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FairSeq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rwightman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-image-models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등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홈페이지에 가면 다양한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대해 여러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 weight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제공한다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페이지에 우리의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스타일 전이도 있다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(5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밖에 없으면서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실제로 사용하려면 우선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-hub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라이브러리를 </a:t>
            </a:r>
            <a:r>
              <a:rPr lang="ko-KR" altLang="en-US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해야한다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Pre-trained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불러오기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-hub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6DD9F-CC4B-4AB8-A379-E7A3FA795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3" r="18502"/>
          <a:stretch/>
        </p:blipFill>
        <p:spPr>
          <a:xfrm>
            <a:off x="7117443" y="1576015"/>
            <a:ext cx="4829575" cy="431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3FD70-69C0-413B-A896-B54C95C4A179}"/>
              </a:ext>
            </a:extLst>
          </p:cNvPr>
          <p:cNvSpPr txBox="1"/>
          <p:nvPr/>
        </p:nvSpPr>
        <p:spPr>
          <a:xfrm>
            <a:off x="-176452" y="5953919"/>
            <a:ext cx="1219199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Tfhub.dev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DA8D49-FC0C-4EAC-9D00-F88CE8B2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78" y="4253985"/>
            <a:ext cx="4767055" cy="94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373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810893"/>
            <a:ext cx="1114090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사용하고 싶은 모델을 찾아서 링크를 찾아준다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우리가 사용하려는 모델도 오른쪽 이미지를 보면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Copy URL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복사해서 가져오자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-hub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모듈로 불러오면 알아서 모델을 불러온다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이미지들을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 처리해서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넣어주면 변환된 이미지가 나온다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Pre-trained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불러오기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AF32F-7F24-4A0C-92C2-4744C72AE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8" r="2447"/>
          <a:stretch/>
        </p:blipFill>
        <p:spPr>
          <a:xfrm>
            <a:off x="6871253" y="945280"/>
            <a:ext cx="5075766" cy="5062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65BED3-FCEB-4B7C-BF88-019D18EA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2" y="2916949"/>
            <a:ext cx="5785146" cy="1390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E05CEF-8FD3-4896-84EB-D8649994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1" y="4433544"/>
            <a:ext cx="2366231" cy="17746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028AA6-F2E3-4410-9925-871B71893A10}"/>
              </a:ext>
            </a:extLst>
          </p:cNvPr>
          <p:cNvSpPr txBox="1"/>
          <p:nvPr/>
        </p:nvSpPr>
        <p:spPr>
          <a:xfrm>
            <a:off x="5641253" y="6096295"/>
            <a:ext cx="63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https://tfhub.dev/google/magenta/arbitrary-image-stylization-v1-256/2</a:t>
            </a:r>
          </a:p>
        </p:txBody>
      </p:sp>
    </p:spTree>
    <p:extLst>
      <p:ext uri="{BB962C8B-B14F-4D97-AF65-F5344CB8AC3E}">
        <p14:creationId xmlns:p14="http://schemas.microsoft.com/office/powerpoint/2010/main" val="2039032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51302"/>
            <a:ext cx="11140902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그냥 일반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모델도 많이 푸는데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이상하게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 Transfer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경우는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TFLite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대다수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애초에 모바일을 겨냥하고 경량화로 모델 크기를 제대로 갈아버린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모델이라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그냥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쓰는게 어려울 수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대신에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전용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Tutorial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따로 있다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심지어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별도로 실습을 같이 진행하지 않을 예정이지만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관심이 있다면 선택지에 둬보자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-hub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28AA6-F2E3-4410-9925-871B71893A10}"/>
              </a:ext>
            </a:extLst>
          </p:cNvPr>
          <p:cNvSpPr txBox="1"/>
          <p:nvPr/>
        </p:nvSpPr>
        <p:spPr>
          <a:xfrm>
            <a:off x="5641253" y="6096295"/>
            <a:ext cx="63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https://www.tensorflow.org/lite/examples/style_transfer/overview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79E60-844A-4EF8-8B57-9571477C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64" y="2964575"/>
            <a:ext cx="4184468" cy="3325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6308B6-D8C8-4D32-A311-2538FEB1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14" y="974590"/>
            <a:ext cx="5450688" cy="501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127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945280"/>
            <a:ext cx="111409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끝은 맞는데 이제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어떻게 넣어줄 것인지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TF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까다롭다구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결과물은 어떻게 할 것인지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크기가 좀 되는데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어떻게 처리하지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엥 끝인가요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156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처리하기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D75AB-94CD-4CBA-9417-470B0C0E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3009" y="921677"/>
            <a:ext cx="4342537" cy="5344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945280"/>
            <a:ext cx="11140902" cy="564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웹에서 이미지를 어떻게 통신할지는 별도로 다루지 않았습니다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 변환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모든 데이터는 라이브러리 내에서 사용하는  </a:t>
            </a:r>
            <a:r>
              <a:rPr lang="en-US" altLang="ko-KR" sz="12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tf.Tensor</a:t>
            </a:r>
            <a:r>
              <a:rPr lang="en-US" altLang="ko-KR" sz="12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타입을 사용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해야 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일반적으로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이미지는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PIL Library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객체로 사용하게 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PIL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한 번에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넘기면 좋겠지만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애석하게도 그 기능을 하는 함수는 없다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tf.keras.utils.img_to_array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ko-KR" altLang="en-US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PIL </a:t>
            </a:r>
            <a:r>
              <a:rPr lang="ko-KR" altLang="en-US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2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np.ndarray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한 번 넘겨주고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tf.convert_to_tensor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r>
              <a:rPr lang="ko-KR" altLang="en-US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np.ndarray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tf.Tensor</a:t>
            </a:r>
            <a:r>
              <a:rPr lang="en-US" altLang="ko-KR" sz="12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넘겨준다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이건 자료형 찍어보면서 하나씩 차분하게 변환해주고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저장하면된다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 조절하기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모델에 따라 받는 입력의 크기가 다르다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우선은 한쪽 변이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512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되면서 비율을 유지하도록 짜보자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스케일링하기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 모델은 큰 값보다는 작은 값을 선호한다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 데이터를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Centering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해주는 것이 중요하다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여기서는 생략해도 관계 없다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배치 처리를 고려한 차원수 조절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모델은 항상 배치 처리를 상정하기 때문에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차원수에도 유의해야 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이미지는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가로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세로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수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차원 데이터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가지지만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배치 처리 때문에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배치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가로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세로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수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차원 형태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넘겨줘야 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하나의 이미지만 사용한다면 배치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사용하면 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24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처리하기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 스케일링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700787"/>
            <a:ext cx="1114090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 모델들은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값을 받아야 학습이 잘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자세하게 설명하기엔 너무 길어지겠지만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대표적인 이유는 활성화 함수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898F122-223F-47D9-BFC1-CCA0F547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64" y="1784618"/>
            <a:ext cx="4495800" cy="263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5A66EDB-51B3-44A8-B75D-E1357E385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30811" r="61481"/>
          <a:stretch/>
        </p:blipFill>
        <p:spPr>
          <a:xfrm>
            <a:off x="4276444" y="4884466"/>
            <a:ext cx="1439039" cy="130391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3A8572D-ABD6-44B0-897E-C10D85678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9" t="30811" r="20272"/>
          <a:stretch/>
        </p:blipFill>
        <p:spPr>
          <a:xfrm>
            <a:off x="2035369" y="4884466"/>
            <a:ext cx="1425389" cy="13039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68F4D9-455F-4412-98D8-6FFDC3B1D9E6}"/>
              </a:ext>
            </a:extLst>
          </p:cNvPr>
          <p:cNvSpPr/>
          <p:nvPr/>
        </p:nvSpPr>
        <p:spPr>
          <a:xfrm>
            <a:off x="4170454" y="1619562"/>
            <a:ext cx="1666155" cy="2917888"/>
          </a:xfrm>
          <a:prstGeom prst="rect">
            <a:avLst/>
          </a:prstGeom>
          <a:solidFill>
            <a:srgbClr val="8B032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5D70C0B-AA60-46A7-89F6-544EEF746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2" t="30811" r="40323"/>
          <a:stretch/>
        </p:blipFill>
        <p:spPr>
          <a:xfrm>
            <a:off x="6506972" y="4884466"/>
            <a:ext cx="1473783" cy="130391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A8515-A24B-43E6-BF14-01E4AD2FC2DC}"/>
              </a:ext>
            </a:extLst>
          </p:cNvPr>
          <p:cNvSpPr/>
          <p:nvPr/>
        </p:nvSpPr>
        <p:spPr>
          <a:xfrm>
            <a:off x="2763199" y="1619562"/>
            <a:ext cx="1407255" cy="2917888"/>
          </a:xfrm>
          <a:prstGeom prst="rect">
            <a:avLst/>
          </a:prstGeom>
          <a:solidFill>
            <a:srgbClr val="8B032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68AF33-93A1-4A47-A63C-BBE5516E3207}"/>
              </a:ext>
            </a:extLst>
          </p:cNvPr>
          <p:cNvSpPr/>
          <p:nvPr/>
        </p:nvSpPr>
        <p:spPr>
          <a:xfrm>
            <a:off x="5836608" y="1619562"/>
            <a:ext cx="1407255" cy="2917888"/>
          </a:xfrm>
          <a:prstGeom prst="rect">
            <a:avLst/>
          </a:prstGeom>
          <a:solidFill>
            <a:srgbClr val="8B032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7A1FEBC-DBDC-4FC0-94CE-AE55CE4460A7}"/>
              </a:ext>
            </a:extLst>
          </p:cNvPr>
          <p:cNvCxnSpPr>
            <a:stCxn id="22" idx="2"/>
            <a:endCxn id="16" idx="0"/>
          </p:cNvCxnSpPr>
          <p:nvPr/>
        </p:nvCxnSpPr>
        <p:spPr>
          <a:xfrm flipH="1">
            <a:off x="2748064" y="4537450"/>
            <a:ext cx="718763" cy="347016"/>
          </a:xfrm>
          <a:prstGeom prst="straightConnector1">
            <a:avLst/>
          </a:prstGeom>
          <a:ln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8390998-B4E7-4946-8C2B-393EBF18F0F9}"/>
              </a:ext>
            </a:extLst>
          </p:cNvPr>
          <p:cNvCxnSpPr>
            <a:stCxn id="18" idx="2"/>
            <a:endCxn id="14" idx="0"/>
          </p:cNvCxnSpPr>
          <p:nvPr/>
        </p:nvCxnSpPr>
        <p:spPr>
          <a:xfrm flipH="1">
            <a:off x="4995964" y="4537450"/>
            <a:ext cx="7568" cy="347016"/>
          </a:xfrm>
          <a:prstGeom prst="straightConnector1">
            <a:avLst/>
          </a:prstGeom>
          <a:ln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3C5FC0-651D-4F61-BA05-79D3155F76DA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6540236" y="4537450"/>
            <a:ext cx="703628" cy="347016"/>
          </a:xfrm>
          <a:prstGeom prst="straightConnector1">
            <a:avLst/>
          </a:prstGeom>
          <a:ln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01947E-FEA5-4149-BCC1-18E6DB8091B1}"/>
                  </a:ext>
                </a:extLst>
              </p:cNvPr>
              <p:cNvSpPr txBox="1"/>
              <p:nvPr/>
            </p:nvSpPr>
            <p:spPr>
              <a:xfrm>
                <a:off x="-185772" y="2451241"/>
                <a:ext cx="3375111" cy="1295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(1−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 Light" panose="020B0600000101010101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 Light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800" b="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01947E-FEA5-4149-BCC1-18E6DB80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72" y="2451241"/>
                <a:ext cx="3375111" cy="1295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79B7EDB9-1CC4-4D22-BFDE-FC6E93EA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t="16470" r="6765" b="26405"/>
          <a:stretch/>
        </p:blipFill>
        <p:spPr bwMode="auto">
          <a:xfrm>
            <a:off x="7613527" y="2470034"/>
            <a:ext cx="4289600" cy="16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69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처리하기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 배치처리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945280"/>
            <a:ext cx="11140902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 모델이 데이터를 하나하나 받고 있으면 학습이 끝날 수가 없다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프레임워크는 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모아서 한 번에 처리하도록 구현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되어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번에 모은 데이터의 수를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batch size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 부른다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Batch Size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클 수록 학습이 잘되나요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 설명이 길어질 수 있는 부분인데 이는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딥러닝을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최적화하는 방식에서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어느 정도 답이 될 수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F2292-FE84-45F6-9CB7-556E466A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56" y="1236364"/>
            <a:ext cx="6029874" cy="46014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7C978E7-6F90-4F61-AA9E-115A7005B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73" y="3415233"/>
            <a:ext cx="3376048" cy="25050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43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넣기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945280"/>
            <a:ext cx="1114090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아까 다룬 일련의 명령어들을 </a:t>
            </a:r>
            <a:r>
              <a:rPr lang="en-US" altLang="ko-KR" sz="1400" i="1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image2tensor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함수로 묶어버리자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아까 불러온 모델에 그대로 넣어준다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드는 의문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Django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서버에서 아래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hub.load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 언제 어디서 사용하는 게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좋을까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그냥 일반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views.py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에다 넣으면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할 때마다 모델을 불러오게 생겼다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apps.py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있다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377AE-B999-4C19-95BE-25560702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3262811"/>
            <a:ext cx="6373907" cy="2098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DC624ED-AB34-465C-95B1-5271DA24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54" y="2966682"/>
            <a:ext cx="3778375" cy="28337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934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apps.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945280"/>
            <a:ext cx="11140902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항상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Django-admin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startapp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&lt;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앱이름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통해 새로운 앱을 만들었다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앱의 기본정보는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app.py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내에 자동으로 생성된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앱이름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&gt;Config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형태로 보관되어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runserver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수행하면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INSTALLED_APPS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내에 있는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앱들을 찾아서 불러온다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INSTALLED_APPS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목록에 있는 앱 중에 우리가 만든 앱들을 찾으려면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설정값이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별도로 보관되어 있어야한다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이걸 보관하는 것이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apps.py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기본생성되는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AppConfig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역할 중 하나이다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apps.py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백그라운드에서 계속 실행되기 때문에 지속적으로 사용해야하는 모델은 이 안에서 불러오면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반복적으로 호출되지 않고 사용될 수 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2E81A9-C14E-4520-9C9C-F9B29DFF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2" y="3880535"/>
            <a:ext cx="5400000" cy="181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F45686-6DEB-4E1B-A4E9-8A7E71AC5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5200" y="3880535"/>
            <a:ext cx="5399999" cy="181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823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(NST)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246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Neural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Transfer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무엇인가요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✔  초석이 되는 논문 몇 개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부셔보기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📃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Gatys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Leon A., Alexander S. Ecker, and Matthias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Bethge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＂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 style transfer using convolutional neural networks.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＂ Proceedings of the IEEE conference on computer vision and pattern recognition. 2016.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Huang,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Xun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and Serge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Belongie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2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Arbitrary style transfer in real-time with adaptive instance normalization.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Proceedings of the IEEE international conference on computer vision. 2017.</a:t>
            </a: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820901F-17E1-4B20-9415-31754FEE421E}"/>
              </a:ext>
            </a:extLst>
          </p:cNvPr>
          <p:cNvSpPr/>
          <p:nvPr/>
        </p:nvSpPr>
        <p:spPr>
          <a:xfrm>
            <a:off x="1586102" y="85864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76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모델은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692408"/>
            <a:ext cx="11140902" cy="2503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앞에서 소개한 아주 다양한 논문들은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방법도 </a:t>
            </a:r>
            <a:r>
              <a:rPr lang="ko-KR" altLang="en-US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제각각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최대한 바로 사용할 수 있는 코드들을 찾아보려 했는데 많이 없다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유행할 당시가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2017~2019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년인데 이 때가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v1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사용할 때고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악마의 언어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연구분야에서는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넘어갈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당시이다보니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v2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사용해 구현된 것이 많이 없는 게 아니고 그냥 전멸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현재로써 가장 쉽게 사용할 수 있는 모델은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아까 소개한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-hub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올라간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AdaIN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84171-F32B-455C-A8C2-BE08BE26C771}"/>
              </a:ext>
            </a:extLst>
          </p:cNvPr>
          <p:cNvSpPr txBox="1"/>
          <p:nvPr/>
        </p:nvSpPr>
        <p:spPr>
          <a:xfrm>
            <a:off x="244982" y="2743299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그럼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우째요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EB107-D374-489F-BC79-81D23A7CF511}"/>
              </a:ext>
            </a:extLst>
          </p:cNvPr>
          <p:cNvSpPr txBox="1"/>
          <p:nvPr/>
        </p:nvSpPr>
        <p:spPr>
          <a:xfrm>
            <a:off x="244982" y="3195032"/>
            <a:ext cx="11140902" cy="245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위에서 제공한 모델을 사용한다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CycleGAN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StyleGAN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경우는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그래도 무지성으로 훈련할 수 있게 제공된 코드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들이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훈련한 걸 직접 올려보는 방법도 나쁘지 않다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리소스가 문제가 될 수 있는데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StyleGAN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경우는 고해상도 이미지를 만들어내려면 최소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VRAM 16GB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달려 있어야한다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대충 스펙이 엄청 좋은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있어야 한다는 뜻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68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17A6739-7493-4969-B569-C9051F22D31D}"/>
              </a:ext>
            </a:extLst>
          </p:cNvPr>
          <p:cNvSpPr txBox="1"/>
          <p:nvPr/>
        </p:nvSpPr>
        <p:spPr>
          <a:xfrm>
            <a:off x="244982" y="1863970"/>
            <a:ext cx="5466705" cy="384401"/>
          </a:xfrm>
          <a:prstGeom prst="rect">
            <a:avLst/>
          </a:prstGeom>
          <a:noFill/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66705"/>
                      <a:gd name="connsiteY0" fmla="*/ 0 h 1353897"/>
                      <a:gd name="connsiteX1" fmla="*/ 492003 w 5466705"/>
                      <a:gd name="connsiteY1" fmla="*/ 0 h 1353897"/>
                      <a:gd name="connsiteX2" fmla="*/ 874673 w 5466705"/>
                      <a:gd name="connsiteY2" fmla="*/ 0 h 1353897"/>
                      <a:gd name="connsiteX3" fmla="*/ 1530677 w 5466705"/>
                      <a:gd name="connsiteY3" fmla="*/ 0 h 1353897"/>
                      <a:gd name="connsiteX4" fmla="*/ 2022681 w 5466705"/>
                      <a:gd name="connsiteY4" fmla="*/ 0 h 1353897"/>
                      <a:gd name="connsiteX5" fmla="*/ 2514684 w 5466705"/>
                      <a:gd name="connsiteY5" fmla="*/ 0 h 1353897"/>
                      <a:gd name="connsiteX6" fmla="*/ 3170689 w 5466705"/>
                      <a:gd name="connsiteY6" fmla="*/ 0 h 1353897"/>
                      <a:gd name="connsiteX7" fmla="*/ 3608025 w 5466705"/>
                      <a:gd name="connsiteY7" fmla="*/ 0 h 1353897"/>
                      <a:gd name="connsiteX8" fmla="*/ 4264030 w 5466705"/>
                      <a:gd name="connsiteY8" fmla="*/ 0 h 1353897"/>
                      <a:gd name="connsiteX9" fmla="*/ 4920035 w 5466705"/>
                      <a:gd name="connsiteY9" fmla="*/ 0 h 1353897"/>
                      <a:gd name="connsiteX10" fmla="*/ 5466705 w 5466705"/>
                      <a:gd name="connsiteY10" fmla="*/ 0 h 1353897"/>
                      <a:gd name="connsiteX11" fmla="*/ 5466705 w 5466705"/>
                      <a:gd name="connsiteY11" fmla="*/ 478377 h 1353897"/>
                      <a:gd name="connsiteX12" fmla="*/ 5466705 w 5466705"/>
                      <a:gd name="connsiteY12" fmla="*/ 943215 h 1353897"/>
                      <a:gd name="connsiteX13" fmla="*/ 5466705 w 5466705"/>
                      <a:gd name="connsiteY13" fmla="*/ 1353897 h 1353897"/>
                      <a:gd name="connsiteX14" fmla="*/ 4920035 w 5466705"/>
                      <a:gd name="connsiteY14" fmla="*/ 1353897 h 1353897"/>
                      <a:gd name="connsiteX15" fmla="*/ 4482698 w 5466705"/>
                      <a:gd name="connsiteY15" fmla="*/ 1353897 h 1353897"/>
                      <a:gd name="connsiteX16" fmla="*/ 3936028 w 5466705"/>
                      <a:gd name="connsiteY16" fmla="*/ 1353897 h 1353897"/>
                      <a:gd name="connsiteX17" fmla="*/ 3280023 w 5466705"/>
                      <a:gd name="connsiteY17" fmla="*/ 1353897 h 1353897"/>
                      <a:gd name="connsiteX18" fmla="*/ 2733353 w 5466705"/>
                      <a:gd name="connsiteY18" fmla="*/ 1353897 h 1353897"/>
                      <a:gd name="connsiteX19" fmla="*/ 2350683 w 5466705"/>
                      <a:gd name="connsiteY19" fmla="*/ 1353897 h 1353897"/>
                      <a:gd name="connsiteX20" fmla="*/ 1913347 w 5466705"/>
                      <a:gd name="connsiteY20" fmla="*/ 1353897 h 1353897"/>
                      <a:gd name="connsiteX21" fmla="*/ 1257342 w 5466705"/>
                      <a:gd name="connsiteY21" fmla="*/ 1353897 h 1353897"/>
                      <a:gd name="connsiteX22" fmla="*/ 710672 w 5466705"/>
                      <a:gd name="connsiteY22" fmla="*/ 1353897 h 1353897"/>
                      <a:gd name="connsiteX23" fmla="*/ 0 w 5466705"/>
                      <a:gd name="connsiteY23" fmla="*/ 1353897 h 1353897"/>
                      <a:gd name="connsiteX24" fmla="*/ 0 w 5466705"/>
                      <a:gd name="connsiteY24" fmla="*/ 902598 h 1353897"/>
                      <a:gd name="connsiteX25" fmla="*/ 0 w 5466705"/>
                      <a:gd name="connsiteY25" fmla="*/ 491916 h 1353897"/>
                      <a:gd name="connsiteX26" fmla="*/ 0 w 5466705"/>
                      <a:gd name="connsiteY26" fmla="*/ 0 h 135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466705" h="1353897" extrusionOk="0">
                        <a:moveTo>
                          <a:pt x="0" y="0"/>
                        </a:moveTo>
                        <a:cubicBezTo>
                          <a:pt x="168185" y="-32791"/>
                          <a:pt x="284782" y="20446"/>
                          <a:pt x="492003" y="0"/>
                        </a:cubicBezTo>
                        <a:cubicBezTo>
                          <a:pt x="699224" y="-20446"/>
                          <a:pt x="752319" y="38455"/>
                          <a:pt x="874673" y="0"/>
                        </a:cubicBezTo>
                        <a:cubicBezTo>
                          <a:pt x="997027" y="-38455"/>
                          <a:pt x="1387366" y="61001"/>
                          <a:pt x="1530677" y="0"/>
                        </a:cubicBezTo>
                        <a:cubicBezTo>
                          <a:pt x="1673988" y="-61001"/>
                          <a:pt x="1880683" y="3486"/>
                          <a:pt x="2022681" y="0"/>
                        </a:cubicBezTo>
                        <a:cubicBezTo>
                          <a:pt x="2164679" y="-3486"/>
                          <a:pt x="2388656" y="13313"/>
                          <a:pt x="2514684" y="0"/>
                        </a:cubicBezTo>
                        <a:cubicBezTo>
                          <a:pt x="2640712" y="-13313"/>
                          <a:pt x="2874317" y="14798"/>
                          <a:pt x="3170689" y="0"/>
                        </a:cubicBezTo>
                        <a:cubicBezTo>
                          <a:pt x="3467061" y="-14798"/>
                          <a:pt x="3515516" y="3894"/>
                          <a:pt x="3608025" y="0"/>
                        </a:cubicBezTo>
                        <a:cubicBezTo>
                          <a:pt x="3700534" y="-3894"/>
                          <a:pt x="3961992" y="43387"/>
                          <a:pt x="4264030" y="0"/>
                        </a:cubicBezTo>
                        <a:cubicBezTo>
                          <a:pt x="4566069" y="-43387"/>
                          <a:pt x="4709668" y="58178"/>
                          <a:pt x="4920035" y="0"/>
                        </a:cubicBezTo>
                        <a:cubicBezTo>
                          <a:pt x="5130403" y="-58178"/>
                          <a:pt x="5255102" y="8635"/>
                          <a:pt x="5466705" y="0"/>
                        </a:cubicBezTo>
                        <a:cubicBezTo>
                          <a:pt x="5506407" y="135145"/>
                          <a:pt x="5432181" y="239799"/>
                          <a:pt x="5466705" y="478377"/>
                        </a:cubicBezTo>
                        <a:cubicBezTo>
                          <a:pt x="5501229" y="716955"/>
                          <a:pt x="5415243" y="841495"/>
                          <a:pt x="5466705" y="943215"/>
                        </a:cubicBezTo>
                        <a:cubicBezTo>
                          <a:pt x="5518167" y="1044935"/>
                          <a:pt x="5466049" y="1221618"/>
                          <a:pt x="5466705" y="1353897"/>
                        </a:cubicBezTo>
                        <a:cubicBezTo>
                          <a:pt x="5280465" y="1406196"/>
                          <a:pt x="5158767" y="1346111"/>
                          <a:pt x="4920035" y="1353897"/>
                        </a:cubicBezTo>
                        <a:cubicBezTo>
                          <a:pt x="4681303" y="1361683"/>
                          <a:pt x="4601475" y="1326318"/>
                          <a:pt x="4482698" y="1353897"/>
                        </a:cubicBezTo>
                        <a:cubicBezTo>
                          <a:pt x="4363921" y="1381476"/>
                          <a:pt x="4178385" y="1322844"/>
                          <a:pt x="3936028" y="1353897"/>
                        </a:cubicBezTo>
                        <a:cubicBezTo>
                          <a:pt x="3693671" y="1384950"/>
                          <a:pt x="3507206" y="1300372"/>
                          <a:pt x="3280023" y="1353897"/>
                        </a:cubicBezTo>
                        <a:cubicBezTo>
                          <a:pt x="3052841" y="1407422"/>
                          <a:pt x="2988560" y="1294583"/>
                          <a:pt x="2733353" y="1353897"/>
                        </a:cubicBezTo>
                        <a:cubicBezTo>
                          <a:pt x="2478146" y="1413211"/>
                          <a:pt x="2536074" y="1324233"/>
                          <a:pt x="2350683" y="1353897"/>
                        </a:cubicBezTo>
                        <a:cubicBezTo>
                          <a:pt x="2165292" y="1383561"/>
                          <a:pt x="2089026" y="1317957"/>
                          <a:pt x="1913347" y="1353897"/>
                        </a:cubicBezTo>
                        <a:cubicBezTo>
                          <a:pt x="1737668" y="1389837"/>
                          <a:pt x="1517019" y="1325041"/>
                          <a:pt x="1257342" y="1353897"/>
                        </a:cubicBezTo>
                        <a:cubicBezTo>
                          <a:pt x="997666" y="1382753"/>
                          <a:pt x="912007" y="1304558"/>
                          <a:pt x="710672" y="1353897"/>
                        </a:cubicBezTo>
                        <a:cubicBezTo>
                          <a:pt x="509337" y="1403236"/>
                          <a:pt x="299545" y="1274012"/>
                          <a:pt x="0" y="1353897"/>
                        </a:cubicBezTo>
                        <a:cubicBezTo>
                          <a:pt x="-7296" y="1256218"/>
                          <a:pt x="38508" y="1039391"/>
                          <a:pt x="0" y="902598"/>
                        </a:cubicBezTo>
                        <a:cubicBezTo>
                          <a:pt x="-38508" y="765805"/>
                          <a:pt x="36577" y="593631"/>
                          <a:pt x="0" y="491916"/>
                        </a:cubicBezTo>
                        <a:cubicBezTo>
                          <a:pt x="-36577" y="390201"/>
                          <a:pt x="49568" y="1307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Elleryqueenhomels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/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arbitrary_style_transfer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A301-6AD6-4A36-A186-5DCBA1BCE3F9}"/>
              </a:ext>
            </a:extLst>
          </p:cNvPr>
          <p:cNvSpPr txBox="1"/>
          <p:nvPr/>
        </p:nvSpPr>
        <p:spPr>
          <a:xfrm>
            <a:off x="244982" y="234706"/>
            <a:ext cx="637390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돌려볼 수 있는 소스코드들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095F2-4B78-4129-B51A-7BDB6F3D05F7}"/>
              </a:ext>
            </a:extLst>
          </p:cNvPr>
          <p:cNvSpPr txBox="1"/>
          <p:nvPr/>
        </p:nvSpPr>
        <p:spPr>
          <a:xfrm>
            <a:off x="244982" y="714190"/>
            <a:ext cx="1114090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진짜 개인 연구 코드보다도 열심히 찾아본 것 같은데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정말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2.x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나온 건 찾기가 힘들다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대부분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 1.x or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아이고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64065-BA13-4564-AC5C-0B85A9DD58AE}"/>
              </a:ext>
            </a:extLst>
          </p:cNvPr>
          <p:cNvSpPr txBox="1"/>
          <p:nvPr/>
        </p:nvSpPr>
        <p:spPr>
          <a:xfrm>
            <a:off x="244982" y="1537878"/>
            <a:ext cx="154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AdaIN</a:t>
            </a:r>
            <a:endParaRPr lang="ko-KR" altLang="en-US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8EFFB-5F85-47C5-BDC0-3558E04FE278}"/>
              </a:ext>
            </a:extLst>
          </p:cNvPr>
          <p:cNvSpPr txBox="1"/>
          <p:nvPr/>
        </p:nvSpPr>
        <p:spPr>
          <a:xfrm>
            <a:off x="241671" y="4094264"/>
            <a:ext cx="5466705" cy="1030731"/>
          </a:xfrm>
          <a:prstGeom prst="rect">
            <a:avLst/>
          </a:prstGeom>
          <a:noFill/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66705"/>
                      <a:gd name="connsiteY0" fmla="*/ 0 h 1353897"/>
                      <a:gd name="connsiteX1" fmla="*/ 492003 w 5466705"/>
                      <a:gd name="connsiteY1" fmla="*/ 0 h 1353897"/>
                      <a:gd name="connsiteX2" fmla="*/ 874673 w 5466705"/>
                      <a:gd name="connsiteY2" fmla="*/ 0 h 1353897"/>
                      <a:gd name="connsiteX3" fmla="*/ 1530677 w 5466705"/>
                      <a:gd name="connsiteY3" fmla="*/ 0 h 1353897"/>
                      <a:gd name="connsiteX4" fmla="*/ 2022681 w 5466705"/>
                      <a:gd name="connsiteY4" fmla="*/ 0 h 1353897"/>
                      <a:gd name="connsiteX5" fmla="*/ 2514684 w 5466705"/>
                      <a:gd name="connsiteY5" fmla="*/ 0 h 1353897"/>
                      <a:gd name="connsiteX6" fmla="*/ 3170689 w 5466705"/>
                      <a:gd name="connsiteY6" fmla="*/ 0 h 1353897"/>
                      <a:gd name="connsiteX7" fmla="*/ 3608025 w 5466705"/>
                      <a:gd name="connsiteY7" fmla="*/ 0 h 1353897"/>
                      <a:gd name="connsiteX8" fmla="*/ 4264030 w 5466705"/>
                      <a:gd name="connsiteY8" fmla="*/ 0 h 1353897"/>
                      <a:gd name="connsiteX9" fmla="*/ 4920035 w 5466705"/>
                      <a:gd name="connsiteY9" fmla="*/ 0 h 1353897"/>
                      <a:gd name="connsiteX10" fmla="*/ 5466705 w 5466705"/>
                      <a:gd name="connsiteY10" fmla="*/ 0 h 1353897"/>
                      <a:gd name="connsiteX11" fmla="*/ 5466705 w 5466705"/>
                      <a:gd name="connsiteY11" fmla="*/ 478377 h 1353897"/>
                      <a:gd name="connsiteX12" fmla="*/ 5466705 w 5466705"/>
                      <a:gd name="connsiteY12" fmla="*/ 943215 h 1353897"/>
                      <a:gd name="connsiteX13" fmla="*/ 5466705 w 5466705"/>
                      <a:gd name="connsiteY13" fmla="*/ 1353897 h 1353897"/>
                      <a:gd name="connsiteX14" fmla="*/ 4920035 w 5466705"/>
                      <a:gd name="connsiteY14" fmla="*/ 1353897 h 1353897"/>
                      <a:gd name="connsiteX15" fmla="*/ 4482698 w 5466705"/>
                      <a:gd name="connsiteY15" fmla="*/ 1353897 h 1353897"/>
                      <a:gd name="connsiteX16" fmla="*/ 3936028 w 5466705"/>
                      <a:gd name="connsiteY16" fmla="*/ 1353897 h 1353897"/>
                      <a:gd name="connsiteX17" fmla="*/ 3280023 w 5466705"/>
                      <a:gd name="connsiteY17" fmla="*/ 1353897 h 1353897"/>
                      <a:gd name="connsiteX18" fmla="*/ 2733353 w 5466705"/>
                      <a:gd name="connsiteY18" fmla="*/ 1353897 h 1353897"/>
                      <a:gd name="connsiteX19" fmla="*/ 2350683 w 5466705"/>
                      <a:gd name="connsiteY19" fmla="*/ 1353897 h 1353897"/>
                      <a:gd name="connsiteX20" fmla="*/ 1913347 w 5466705"/>
                      <a:gd name="connsiteY20" fmla="*/ 1353897 h 1353897"/>
                      <a:gd name="connsiteX21" fmla="*/ 1257342 w 5466705"/>
                      <a:gd name="connsiteY21" fmla="*/ 1353897 h 1353897"/>
                      <a:gd name="connsiteX22" fmla="*/ 710672 w 5466705"/>
                      <a:gd name="connsiteY22" fmla="*/ 1353897 h 1353897"/>
                      <a:gd name="connsiteX23" fmla="*/ 0 w 5466705"/>
                      <a:gd name="connsiteY23" fmla="*/ 1353897 h 1353897"/>
                      <a:gd name="connsiteX24" fmla="*/ 0 w 5466705"/>
                      <a:gd name="connsiteY24" fmla="*/ 902598 h 1353897"/>
                      <a:gd name="connsiteX25" fmla="*/ 0 w 5466705"/>
                      <a:gd name="connsiteY25" fmla="*/ 491916 h 1353897"/>
                      <a:gd name="connsiteX26" fmla="*/ 0 w 5466705"/>
                      <a:gd name="connsiteY26" fmla="*/ 0 h 135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466705" h="1353897" extrusionOk="0">
                        <a:moveTo>
                          <a:pt x="0" y="0"/>
                        </a:moveTo>
                        <a:cubicBezTo>
                          <a:pt x="168185" y="-32791"/>
                          <a:pt x="284782" y="20446"/>
                          <a:pt x="492003" y="0"/>
                        </a:cubicBezTo>
                        <a:cubicBezTo>
                          <a:pt x="699224" y="-20446"/>
                          <a:pt x="752319" y="38455"/>
                          <a:pt x="874673" y="0"/>
                        </a:cubicBezTo>
                        <a:cubicBezTo>
                          <a:pt x="997027" y="-38455"/>
                          <a:pt x="1387366" y="61001"/>
                          <a:pt x="1530677" y="0"/>
                        </a:cubicBezTo>
                        <a:cubicBezTo>
                          <a:pt x="1673988" y="-61001"/>
                          <a:pt x="1880683" y="3486"/>
                          <a:pt x="2022681" y="0"/>
                        </a:cubicBezTo>
                        <a:cubicBezTo>
                          <a:pt x="2164679" y="-3486"/>
                          <a:pt x="2388656" y="13313"/>
                          <a:pt x="2514684" y="0"/>
                        </a:cubicBezTo>
                        <a:cubicBezTo>
                          <a:pt x="2640712" y="-13313"/>
                          <a:pt x="2874317" y="14798"/>
                          <a:pt x="3170689" y="0"/>
                        </a:cubicBezTo>
                        <a:cubicBezTo>
                          <a:pt x="3467061" y="-14798"/>
                          <a:pt x="3515516" y="3894"/>
                          <a:pt x="3608025" y="0"/>
                        </a:cubicBezTo>
                        <a:cubicBezTo>
                          <a:pt x="3700534" y="-3894"/>
                          <a:pt x="3961992" y="43387"/>
                          <a:pt x="4264030" y="0"/>
                        </a:cubicBezTo>
                        <a:cubicBezTo>
                          <a:pt x="4566069" y="-43387"/>
                          <a:pt x="4709668" y="58178"/>
                          <a:pt x="4920035" y="0"/>
                        </a:cubicBezTo>
                        <a:cubicBezTo>
                          <a:pt x="5130403" y="-58178"/>
                          <a:pt x="5255102" y="8635"/>
                          <a:pt x="5466705" y="0"/>
                        </a:cubicBezTo>
                        <a:cubicBezTo>
                          <a:pt x="5506407" y="135145"/>
                          <a:pt x="5432181" y="239799"/>
                          <a:pt x="5466705" y="478377"/>
                        </a:cubicBezTo>
                        <a:cubicBezTo>
                          <a:pt x="5501229" y="716955"/>
                          <a:pt x="5415243" y="841495"/>
                          <a:pt x="5466705" y="943215"/>
                        </a:cubicBezTo>
                        <a:cubicBezTo>
                          <a:pt x="5518167" y="1044935"/>
                          <a:pt x="5466049" y="1221618"/>
                          <a:pt x="5466705" y="1353897"/>
                        </a:cubicBezTo>
                        <a:cubicBezTo>
                          <a:pt x="5280465" y="1406196"/>
                          <a:pt x="5158767" y="1346111"/>
                          <a:pt x="4920035" y="1353897"/>
                        </a:cubicBezTo>
                        <a:cubicBezTo>
                          <a:pt x="4681303" y="1361683"/>
                          <a:pt x="4601475" y="1326318"/>
                          <a:pt x="4482698" y="1353897"/>
                        </a:cubicBezTo>
                        <a:cubicBezTo>
                          <a:pt x="4363921" y="1381476"/>
                          <a:pt x="4178385" y="1322844"/>
                          <a:pt x="3936028" y="1353897"/>
                        </a:cubicBezTo>
                        <a:cubicBezTo>
                          <a:pt x="3693671" y="1384950"/>
                          <a:pt x="3507206" y="1300372"/>
                          <a:pt x="3280023" y="1353897"/>
                        </a:cubicBezTo>
                        <a:cubicBezTo>
                          <a:pt x="3052841" y="1407422"/>
                          <a:pt x="2988560" y="1294583"/>
                          <a:pt x="2733353" y="1353897"/>
                        </a:cubicBezTo>
                        <a:cubicBezTo>
                          <a:pt x="2478146" y="1413211"/>
                          <a:pt x="2536074" y="1324233"/>
                          <a:pt x="2350683" y="1353897"/>
                        </a:cubicBezTo>
                        <a:cubicBezTo>
                          <a:pt x="2165292" y="1383561"/>
                          <a:pt x="2089026" y="1317957"/>
                          <a:pt x="1913347" y="1353897"/>
                        </a:cubicBezTo>
                        <a:cubicBezTo>
                          <a:pt x="1737668" y="1389837"/>
                          <a:pt x="1517019" y="1325041"/>
                          <a:pt x="1257342" y="1353897"/>
                        </a:cubicBezTo>
                        <a:cubicBezTo>
                          <a:pt x="997666" y="1382753"/>
                          <a:pt x="912007" y="1304558"/>
                          <a:pt x="710672" y="1353897"/>
                        </a:cubicBezTo>
                        <a:cubicBezTo>
                          <a:pt x="509337" y="1403236"/>
                          <a:pt x="299545" y="1274012"/>
                          <a:pt x="0" y="1353897"/>
                        </a:cubicBezTo>
                        <a:cubicBezTo>
                          <a:pt x="-7296" y="1256218"/>
                          <a:pt x="38508" y="1039391"/>
                          <a:pt x="0" y="902598"/>
                        </a:cubicBezTo>
                        <a:cubicBezTo>
                          <a:pt x="-38508" y="765805"/>
                          <a:pt x="36577" y="593631"/>
                          <a:pt x="0" y="491916"/>
                        </a:cubicBezTo>
                        <a:cubicBezTo>
                          <a:pt x="-36577" y="390201"/>
                          <a:pt x="49568" y="1307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CycleGAN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 Tutorial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Keras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CycleGAN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 Tutorial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7"/>
              </a:rPr>
              <a:t>AakashKumarNain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7"/>
              </a:rPr>
              <a:t>/CycleGAN_TF2 Pre-trained Models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2363CE-6C93-4180-92E2-4358649EA4A7}"/>
              </a:ext>
            </a:extLst>
          </p:cNvPr>
          <p:cNvCxnSpPr>
            <a:cxnSpLocks/>
          </p:cNvCxnSpPr>
          <p:nvPr/>
        </p:nvCxnSpPr>
        <p:spPr>
          <a:xfrm flipH="1">
            <a:off x="244982" y="1907210"/>
            <a:ext cx="3932571" cy="0"/>
          </a:xfrm>
          <a:prstGeom prst="line">
            <a:avLst/>
          </a:prstGeom>
          <a:ln w="127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108170-9F84-4594-90B2-774BF31F593C}"/>
              </a:ext>
            </a:extLst>
          </p:cNvPr>
          <p:cNvSpPr txBox="1"/>
          <p:nvPr/>
        </p:nvSpPr>
        <p:spPr>
          <a:xfrm>
            <a:off x="244982" y="2446540"/>
            <a:ext cx="154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NST</a:t>
            </a:r>
            <a:endParaRPr lang="ko-KR" altLang="en-US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577709F-41DC-4A82-97C2-5414E330BFD0}"/>
              </a:ext>
            </a:extLst>
          </p:cNvPr>
          <p:cNvCxnSpPr/>
          <p:nvPr/>
        </p:nvCxnSpPr>
        <p:spPr>
          <a:xfrm flipH="1">
            <a:off x="244982" y="2815872"/>
            <a:ext cx="2774950" cy="0"/>
          </a:xfrm>
          <a:prstGeom prst="line">
            <a:avLst/>
          </a:prstGeom>
          <a:ln w="127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5075CB-44FB-4513-B915-B8501F4E1E6C}"/>
              </a:ext>
            </a:extLst>
          </p:cNvPr>
          <p:cNvSpPr txBox="1"/>
          <p:nvPr/>
        </p:nvSpPr>
        <p:spPr>
          <a:xfrm>
            <a:off x="244982" y="3710318"/>
            <a:ext cx="154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CycleGAN</a:t>
            </a:r>
            <a:endParaRPr lang="ko-KR" altLang="en-US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076D69-37C3-49C1-92EB-1D278C61FF31}"/>
              </a:ext>
            </a:extLst>
          </p:cNvPr>
          <p:cNvCxnSpPr/>
          <p:nvPr/>
        </p:nvCxnSpPr>
        <p:spPr>
          <a:xfrm flipH="1">
            <a:off x="244982" y="4079650"/>
            <a:ext cx="2774950" cy="0"/>
          </a:xfrm>
          <a:prstGeom prst="line">
            <a:avLst/>
          </a:prstGeom>
          <a:ln w="127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160F5E-83F3-4A0E-9067-AD9E4E00D4B7}"/>
              </a:ext>
            </a:extLst>
          </p:cNvPr>
          <p:cNvSpPr txBox="1"/>
          <p:nvPr/>
        </p:nvSpPr>
        <p:spPr>
          <a:xfrm>
            <a:off x="244982" y="2815872"/>
            <a:ext cx="5466705" cy="707566"/>
          </a:xfrm>
          <a:prstGeom prst="rect">
            <a:avLst/>
          </a:prstGeom>
          <a:noFill/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66705"/>
                      <a:gd name="connsiteY0" fmla="*/ 0 h 1353897"/>
                      <a:gd name="connsiteX1" fmla="*/ 492003 w 5466705"/>
                      <a:gd name="connsiteY1" fmla="*/ 0 h 1353897"/>
                      <a:gd name="connsiteX2" fmla="*/ 874673 w 5466705"/>
                      <a:gd name="connsiteY2" fmla="*/ 0 h 1353897"/>
                      <a:gd name="connsiteX3" fmla="*/ 1530677 w 5466705"/>
                      <a:gd name="connsiteY3" fmla="*/ 0 h 1353897"/>
                      <a:gd name="connsiteX4" fmla="*/ 2022681 w 5466705"/>
                      <a:gd name="connsiteY4" fmla="*/ 0 h 1353897"/>
                      <a:gd name="connsiteX5" fmla="*/ 2514684 w 5466705"/>
                      <a:gd name="connsiteY5" fmla="*/ 0 h 1353897"/>
                      <a:gd name="connsiteX6" fmla="*/ 3170689 w 5466705"/>
                      <a:gd name="connsiteY6" fmla="*/ 0 h 1353897"/>
                      <a:gd name="connsiteX7" fmla="*/ 3608025 w 5466705"/>
                      <a:gd name="connsiteY7" fmla="*/ 0 h 1353897"/>
                      <a:gd name="connsiteX8" fmla="*/ 4264030 w 5466705"/>
                      <a:gd name="connsiteY8" fmla="*/ 0 h 1353897"/>
                      <a:gd name="connsiteX9" fmla="*/ 4920035 w 5466705"/>
                      <a:gd name="connsiteY9" fmla="*/ 0 h 1353897"/>
                      <a:gd name="connsiteX10" fmla="*/ 5466705 w 5466705"/>
                      <a:gd name="connsiteY10" fmla="*/ 0 h 1353897"/>
                      <a:gd name="connsiteX11" fmla="*/ 5466705 w 5466705"/>
                      <a:gd name="connsiteY11" fmla="*/ 478377 h 1353897"/>
                      <a:gd name="connsiteX12" fmla="*/ 5466705 w 5466705"/>
                      <a:gd name="connsiteY12" fmla="*/ 943215 h 1353897"/>
                      <a:gd name="connsiteX13" fmla="*/ 5466705 w 5466705"/>
                      <a:gd name="connsiteY13" fmla="*/ 1353897 h 1353897"/>
                      <a:gd name="connsiteX14" fmla="*/ 4920035 w 5466705"/>
                      <a:gd name="connsiteY14" fmla="*/ 1353897 h 1353897"/>
                      <a:gd name="connsiteX15" fmla="*/ 4482698 w 5466705"/>
                      <a:gd name="connsiteY15" fmla="*/ 1353897 h 1353897"/>
                      <a:gd name="connsiteX16" fmla="*/ 3936028 w 5466705"/>
                      <a:gd name="connsiteY16" fmla="*/ 1353897 h 1353897"/>
                      <a:gd name="connsiteX17" fmla="*/ 3280023 w 5466705"/>
                      <a:gd name="connsiteY17" fmla="*/ 1353897 h 1353897"/>
                      <a:gd name="connsiteX18" fmla="*/ 2733353 w 5466705"/>
                      <a:gd name="connsiteY18" fmla="*/ 1353897 h 1353897"/>
                      <a:gd name="connsiteX19" fmla="*/ 2350683 w 5466705"/>
                      <a:gd name="connsiteY19" fmla="*/ 1353897 h 1353897"/>
                      <a:gd name="connsiteX20" fmla="*/ 1913347 w 5466705"/>
                      <a:gd name="connsiteY20" fmla="*/ 1353897 h 1353897"/>
                      <a:gd name="connsiteX21" fmla="*/ 1257342 w 5466705"/>
                      <a:gd name="connsiteY21" fmla="*/ 1353897 h 1353897"/>
                      <a:gd name="connsiteX22" fmla="*/ 710672 w 5466705"/>
                      <a:gd name="connsiteY22" fmla="*/ 1353897 h 1353897"/>
                      <a:gd name="connsiteX23" fmla="*/ 0 w 5466705"/>
                      <a:gd name="connsiteY23" fmla="*/ 1353897 h 1353897"/>
                      <a:gd name="connsiteX24" fmla="*/ 0 w 5466705"/>
                      <a:gd name="connsiteY24" fmla="*/ 902598 h 1353897"/>
                      <a:gd name="connsiteX25" fmla="*/ 0 w 5466705"/>
                      <a:gd name="connsiteY25" fmla="*/ 491916 h 1353897"/>
                      <a:gd name="connsiteX26" fmla="*/ 0 w 5466705"/>
                      <a:gd name="connsiteY26" fmla="*/ 0 h 135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466705" h="1353897" extrusionOk="0">
                        <a:moveTo>
                          <a:pt x="0" y="0"/>
                        </a:moveTo>
                        <a:cubicBezTo>
                          <a:pt x="168185" y="-32791"/>
                          <a:pt x="284782" y="20446"/>
                          <a:pt x="492003" y="0"/>
                        </a:cubicBezTo>
                        <a:cubicBezTo>
                          <a:pt x="699224" y="-20446"/>
                          <a:pt x="752319" y="38455"/>
                          <a:pt x="874673" y="0"/>
                        </a:cubicBezTo>
                        <a:cubicBezTo>
                          <a:pt x="997027" y="-38455"/>
                          <a:pt x="1387366" y="61001"/>
                          <a:pt x="1530677" y="0"/>
                        </a:cubicBezTo>
                        <a:cubicBezTo>
                          <a:pt x="1673988" y="-61001"/>
                          <a:pt x="1880683" y="3486"/>
                          <a:pt x="2022681" y="0"/>
                        </a:cubicBezTo>
                        <a:cubicBezTo>
                          <a:pt x="2164679" y="-3486"/>
                          <a:pt x="2388656" y="13313"/>
                          <a:pt x="2514684" y="0"/>
                        </a:cubicBezTo>
                        <a:cubicBezTo>
                          <a:pt x="2640712" y="-13313"/>
                          <a:pt x="2874317" y="14798"/>
                          <a:pt x="3170689" y="0"/>
                        </a:cubicBezTo>
                        <a:cubicBezTo>
                          <a:pt x="3467061" y="-14798"/>
                          <a:pt x="3515516" y="3894"/>
                          <a:pt x="3608025" y="0"/>
                        </a:cubicBezTo>
                        <a:cubicBezTo>
                          <a:pt x="3700534" y="-3894"/>
                          <a:pt x="3961992" y="43387"/>
                          <a:pt x="4264030" y="0"/>
                        </a:cubicBezTo>
                        <a:cubicBezTo>
                          <a:pt x="4566069" y="-43387"/>
                          <a:pt x="4709668" y="58178"/>
                          <a:pt x="4920035" y="0"/>
                        </a:cubicBezTo>
                        <a:cubicBezTo>
                          <a:pt x="5130403" y="-58178"/>
                          <a:pt x="5255102" y="8635"/>
                          <a:pt x="5466705" y="0"/>
                        </a:cubicBezTo>
                        <a:cubicBezTo>
                          <a:pt x="5506407" y="135145"/>
                          <a:pt x="5432181" y="239799"/>
                          <a:pt x="5466705" y="478377"/>
                        </a:cubicBezTo>
                        <a:cubicBezTo>
                          <a:pt x="5501229" y="716955"/>
                          <a:pt x="5415243" y="841495"/>
                          <a:pt x="5466705" y="943215"/>
                        </a:cubicBezTo>
                        <a:cubicBezTo>
                          <a:pt x="5518167" y="1044935"/>
                          <a:pt x="5466049" y="1221618"/>
                          <a:pt x="5466705" y="1353897"/>
                        </a:cubicBezTo>
                        <a:cubicBezTo>
                          <a:pt x="5280465" y="1406196"/>
                          <a:pt x="5158767" y="1346111"/>
                          <a:pt x="4920035" y="1353897"/>
                        </a:cubicBezTo>
                        <a:cubicBezTo>
                          <a:pt x="4681303" y="1361683"/>
                          <a:pt x="4601475" y="1326318"/>
                          <a:pt x="4482698" y="1353897"/>
                        </a:cubicBezTo>
                        <a:cubicBezTo>
                          <a:pt x="4363921" y="1381476"/>
                          <a:pt x="4178385" y="1322844"/>
                          <a:pt x="3936028" y="1353897"/>
                        </a:cubicBezTo>
                        <a:cubicBezTo>
                          <a:pt x="3693671" y="1384950"/>
                          <a:pt x="3507206" y="1300372"/>
                          <a:pt x="3280023" y="1353897"/>
                        </a:cubicBezTo>
                        <a:cubicBezTo>
                          <a:pt x="3052841" y="1407422"/>
                          <a:pt x="2988560" y="1294583"/>
                          <a:pt x="2733353" y="1353897"/>
                        </a:cubicBezTo>
                        <a:cubicBezTo>
                          <a:pt x="2478146" y="1413211"/>
                          <a:pt x="2536074" y="1324233"/>
                          <a:pt x="2350683" y="1353897"/>
                        </a:cubicBezTo>
                        <a:cubicBezTo>
                          <a:pt x="2165292" y="1383561"/>
                          <a:pt x="2089026" y="1317957"/>
                          <a:pt x="1913347" y="1353897"/>
                        </a:cubicBezTo>
                        <a:cubicBezTo>
                          <a:pt x="1737668" y="1389837"/>
                          <a:pt x="1517019" y="1325041"/>
                          <a:pt x="1257342" y="1353897"/>
                        </a:cubicBezTo>
                        <a:cubicBezTo>
                          <a:pt x="997666" y="1382753"/>
                          <a:pt x="912007" y="1304558"/>
                          <a:pt x="710672" y="1353897"/>
                        </a:cubicBezTo>
                        <a:cubicBezTo>
                          <a:pt x="509337" y="1403236"/>
                          <a:pt x="299545" y="1274012"/>
                          <a:pt x="0" y="1353897"/>
                        </a:cubicBezTo>
                        <a:cubicBezTo>
                          <a:pt x="-7296" y="1256218"/>
                          <a:pt x="38508" y="1039391"/>
                          <a:pt x="0" y="902598"/>
                        </a:cubicBezTo>
                        <a:cubicBezTo>
                          <a:pt x="-38508" y="765805"/>
                          <a:pt x="36577" y="593631"/>
                          <a:pt x="0" y="491916"/>
                        </a:cubicBezTo>
                        <a:cubicBezTo>
                          <a:pt x="-36577" y="390201"/>
                          <a:pt x="49568" y="1307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Keras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 Neural Style Transfer Tutorial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  <a:hlinkClick r:id="rId9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9"/>
              </a:rPr>
              <a:t>Sckimynwa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9"/>
              </a:rPr>
              <a:t>/cs231/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9"/>
              </a:rPr>
              <a:t>styletransfer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184317-FD24-491B-906A-F28E0A46CD03}"/>
              </a:ext>
            </a:extLst>
          </p:cNvPr>
          <p:cNvSpPr txBox="1"/>
          <p:nvPr/>
        </p:nvSpPr>
        <p:spPr>
          <a:xfrm>
            <a:off x="241672" y="5263323"/>
            <a:ext cx="154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endParaRPr lang="ko-KR" altLang="en-US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1D88ECC-208F-455B-9B5F-26C73512F850}"/>
              </a:ext>
            </a:extLst>
          </p:cNvPr>
          <p:cNvCxnSpPr/>
          <p:nvPr/>
        </p:nvCxnSpPr>
        <p:spPr>
          <a:xfrm flipH="1">
            <a:off x="241672" y="5632655"/>
            <a:ext cx="2774950" cy="0"/>
          </a:xfrm>
          <a:prstGeom prst="line">
            <a:avLst/>
          </a:prstGeom>
          <a:ln w="127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A7E192-FA8D-4E7B-B262-2D10DB645F70}"/>
              </a:ext>
            </a:extLst>
          </p:cNvPr>
          <p:cNvSpPr txBox="1"/>
          <p:nvPr/>
        </p:nvSpPr>
        <p:spPr>
          <a:xfrm>
            <a:off x="241671" y="5649107"/>
            <a:ext cx="5466705" cy="707566"/>
          </a:xfrm>
          <a:prstGeom prst="rect">
            <a:avLst/>
          </a:prstGeom>
          <a:noFill/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66705"/>
                      <a:gd name="connsiteY0" fmla="*/ 0 h 1353897"/>
                      <a:gd name="connsiteX1" fmla="*/ 492003 w 5466705"/>
                      <a:gd name="connsiteY1" fmla="*/ 0 h 1353897"/>
                      <a:gd name="connsiteX2" fmla="*/ 874673 w 5466705"/>
                      <a:gd name="connsiteY2" fmla="*/ 0 h 1353897"/>
                      <a:gd name="connsiteX3" fmla="*/ 1530677 w 5466705"/>
                      <a:gd name="connsiteY3" fmla="*/ 0 h 1353897"/>
                      <a:gd name="connsiteX4" fmla="*/ 2022681 w 5466705"/>
                      <a:gd name="connsiteY4" fmla="*/ 0 h 1353897"/>
                      <a:gd name="connsiteX5" fmla="*/ 2514684 w 5466705"/>
                      <a:gd name="connsiteY5" fmla="*/ 0 h 1353897"/>
                      <a:gd name="connsiteX6" fmla="*/ 3170689 w 5466705"/>
                      <a:gd name="connsiteY6" fmla="*/ 0 h 1353897"/>
                      <a:gd name="connsiteX7" fmla="*/ 3608025 w 5466705"/>
                      <a:gd name="connsiteY7" fmla="*/ 0 h 1353897"/>
                      <a:gd name="connsiteX8" fmla="*/ 4264030 w 5466705"/>
                      <a:gd name="connsiteY8" fmla="*/ 0 h 1353897"/>
                      <a:gd name="connsiteX9" fmla="*/ 4920035 w 5466705"/>
                      <a:gd name="connsiteY9" fmla="*/ 0 h 1353897"/>
                      <a:gd name="connsiteX10" fmla="*/ 5466705 w 5466705"/>
                      <a:gd name="connsiteY10" fmla="*/ 0 h 1353897"/>
                      <a:gd name="connsiteX11" fmla="*/ 5466705 w 5466705"/>
                      <a:gd name="connsiteY11" fmla="*/ 478377 h 1353897"/>
                      <a:gd name="connsiteX12" fmla="*/ 5466705 w 5466705"/>
                      <a:gd name="connsiteY12" fmla="*/ 943215 h 1353897"/>
                      <a:gd name="connsiteX13" fmla="*/ 5466705 w 5466705"/>
                      <a:gd name="connsiteY13" fmla="*/ 1353897 h 1353897"/>
                      <a:gd name="connsiteX14" fmla="*/ 4920035 w 5466705"/>
                      <a:gd name="connsiteY14" fmla="*/ 1353897 h 1353897"/>
                      <a:gd name="connsiteX15" fmla="*/ 4482698 w 5466705"/>
                      <a:gd name="connsiteY15" fmla="*/ 1353897 h 1353897"/>
                      <a:gd name="connsiteX16" fmla="*/ 3936028 w 5466705"/>
                      <a:gd name="connsiteY16" fmla="*/ 1353897 h 1353897"/>
                      <a:gd name="connsiteX17" fmla="*/ 3280023 w 5466705"/>
                      <a:gd name="connsiteY17" fmla="*/ 1353897 h 1353897"/>
                      <a:gd name="connsiteX18" fmla="*/ 2733353 w 5466705"/>
                      <a:gd name="connsiteY18" fmla="*/ 1353897 h 1353897"/>
                      <a:gd name="connsiteX19" fmla="*/ 2350683 w 5466705"/>
                      <a:gd name="connsiteY19" fmla="*/ 1353897 h 1353897"/>
                      <a:gd name="connsiteX20" fmla="*/ 1913347 w 5466705"/>
                      <a:gd name="connsiteY20" fmla="*/ 1353897 h 1353897"/>
                      <a:gd name="connsiteX21" fmla="*/ 1257342 w 5466705"/>
                      <a:gd name="connsiteY21" fmla="*/ 1353897 h 1353897"/>
                      <a:gd name="connsiteX22" fmla="*/ 710672 w 5466705"/>
                      <a:gd name="connsiteY22" fmla="*/ 1353897 h 1353897"/>
                      <a:gd name="connsiteX23" fmla="*/ 0 w 5466705"/>
                      <a:gd name="connsiteY23" fmla="*/ 1353897 h 1353897"/>
                      <a:gd name="connsiteX24" fmla="*/ 0 w 5466705"/>
                      <a:gd name="connsiteY24" fmla="*/ 902598 h 1353897"/>
                      <a:gd name="connsiteX25" fmla="*/ 0 w 5466705"/>
                      <a:gd name="connsiteY25" fmla="*/ 491916 h 1353897"/>
                      <a:gd name="connsiteX26" fmla="*/ 0 w 5466705"/>
                      <a:gd name="connsiteY26" fmla="*/ 0 h 135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466705" h="1353897" extrusionOk="0">
                        <a:moveTo>
                          <a:pt x="0" y="0"/>
                        </a:moveTo>
                        <a:cubicBezTo>
                          <a:pt x="168185" y="-32791"/>
                          <a:pt x="284782" y="20446"/>
                          <a:pt x="492003" y="0"/>
                        </a:cubicBezTo>
                        <a:cubicBezTo>
                          <a:pt x="699224" y="-20446"/>
                          <a:pt x="752319" y="38455"/>
                          <a:pt x="874673" y="0"/>
                        </a:cubicBezTo>
                        <a:cubicBezTo>
                          <a:pt x="997027" y="-38455"/>
                          <a:pt x="1387366" y="61001"/>
                          <a:pt x="1530677" y="0"/>
                        </a:cubicBezTo>
                        <a:cubicBezTo>
                          <a:pt x="1673988" y="-61001"/>
                          <a:pt x="1880683" y="3486"/>
                          <a:pt x="2022681" y="0"/>
                        </a:cubicBezTo>
                        <a:cubicBezTo>
                          <a:pt x="2164679" y="-3486"/>
                          <a:pt x="2388656" y="13313"/>
                          <a:pt x="2514684" y="0"/>
                        </a:cubicBezTo>
                        <a:cubicBezTo>
                          <a:pt x="2640712" y="-13313"/>
                          <a:pt x="2874317" y="14798"/>
                          <a:pt x="3170689" y="0"/>
                        </a:cubicBezTo>
                        <a:cubicBezTo>
                          <a:pt x="3467061" y="-14798"/>
                          <a:pt x="3515516" y="3894"/>
                          <a:pt x="3608025" y="0"/>
                        </a:cubicBezTo>
                        <a:cubicBezTo>
                          <a:pt x="3700534" y="-3894"/>
                          <a:pt x="3961992" y="43387"/>
                          <a:pt x="4264030" y="0"/>
                        </a:cubicBezTo>
                        <a:cubicBezTo>
                          <a:pt x="4566069" y="-43387"/>
                          <a:pt x="4709668" y="58178"/>
                          <a:pt x="4920035" y="0"/>
                        </a:cubicBezTo>
                        <a:cubicBezTo>
                          <a:pt x="5130403" y="-58178"/>
                          <a:pt x="5255102" y="8635"/>
                          <a:pt x="5466705" y="0"/>
                        </a:cubicBezTo>
                        <a:cubicBezTo>
                          <a:pt x="5506407" y="135145"/>
                          <a:pt x="5432181" y="239799"/>
                          <a:pt x="5466705" y="478377"/>
                        </a:cubicBezTo>
                        <a:cubicBezTo>
                          <a:pt x="5501229" y="716955"/>
                          <a:pt x="5415243" y="841495"/>
                          <a:pt x="5466705" y="943215"/>
                        </a:cubicBezTo>
                        <a:cubicBezTo>
                          <a:pt x="5518167" y="1044935"/>
                          <a:pt x="5466049" y="1221618"/>
                          <a:pt x="5466705" y="1353897"/>
                        </a:cubicBezTo>
                        <a:cubicBezTo>
                          <a:pt x="5280465" y="1406196"/>
                          <a:pt x="5158767" y="1346111"/>
                          <a:pt x="4920035" y="1353897"/>
                        </a:cubicBezTo>
                        <a:cubicBezTo>
                          <a:pt x="4681303" y="1361683"/>
                          <a:pt x="4601475" y="1326318"/>
                          <a:pt x="4482698" y="1353897"/>
                        </a:cubicBezTo>
                        <a:cubicBezTo>
                          <a:pt x="4363921" y="1381476"/>
                          <a:pt x="4178385" y="1322844"/>
                          <a:pt x="3936028" y="1353897"/>
                        </a:cubicBezTo>
                        <a:cubicBezTo>
                          <a:pt x="3693671" y="1384950"/>
                          <a:pt x="3507206" y="1300372"/>
                          <a:pt x="3280023" y="1353897"/>
                        </a:cubicBezTo>
                        <a:cubicBezTo>
                          <a:pt x="3052841" y="1407422"/>
                          <a:pt x="2988560" y="1294583"/>
                          <a:pt x="2733353" y="1353897"/>
                        </a:cubicBezTo>
                        <a:cubicBezTo>
                          <a:pt x="2478146" y="1413211"/>
                          <a:pt x="2536074" y="1324233"/>
                          <a:pt x="2350683" y="1353897"/>
                        </a:cubicBezTo>
                        <a:cubicBezTo>
                          <a:pt x="2165292" y="1383561"/>
                          <a:pt x="2089026" y="1317957"/>
                          <a:pt x="1913347" y="1353897"/>
                        </a:cubicBezTo>
                        <a:cubicBezTo>
                          <a:pt x="1737668" y="1389837"/>
                          <a:pt x="1517019" y="1325041"/>
                          <a:pt x="1257342" y="1353897"/>
                        </a:cubicBezTo>
                        <a:cubicBezTo>
                          <a:pt x="997666" y="1382753"/>
                          <a:pt x="912007" y="1304558"/>
                          <a:pt x="710672" y="1353897"/>
                        </a:cubicBezTo>
                        <a:cubicBezTo>
                          <a:pt x="509337" y="1403236"/>
                          <a:pt x="299545" y="1274012"/>
                          <a:pt x="0" y="1353897"/>
                        </a:cubicBezTo>
                        <a:cubicBezTo>
                          <a:pt x="-7296" y="1256218"/>
                          <a:pt x="38508" y="1039391"/>
                          <a:pt x="0" y="902598"/>
                        </a:cubicBezTo>
                        <a:cubicBezTo>
                          <a:pt x="-38508" y="765805"/>
                          <a:pt x="36577" y="593631"/>
                          <a:pt x="0" y="491916"/>
                        </a:cubicBezTo>
                        <a:cubicBezTo>
                          <a:pt x="-36577" y="390201"/>
                          <a:pt x="49568" y="1307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0"/>
              </a:rPr>
              <a:t>Nvlabs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0"/>
              </a:rPr>
              <a:t>/stylegan2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1"/>
              </a:rPr>
              <a:t>Keras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1"/>
              </a:rPr>
              <a:t> Face Image Generation with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1"/>
              </a:rPr>
              <a:t>StyleGAN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C9616-0C8C-4615-A831-083A15C99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8888" y="2493735"/>
            <a:ext cx="4302662" cy="2080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70989D-1FA4-4599-8437-F448A1D39167}"/>
              </a:ext>
            </a:extLst>
          </p:cNvPr>
          <p:cNvSpPr txBox="1"/>
          <p:nvPr/>
        </p:nvSpPr>
        <p:spPr>
          <a:xfrm>
            <a:off x="4547256" y="4646644"/>
            <a:ext cx="63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헛헛한 마음을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07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작지만 소중한 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209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다른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NST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 찾아볼 때 팁이 있나요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논문 별로 구현된 코드를 찾아볼 수 있나요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준비하면서 겪은 고난과 역경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미세먼지 팁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820901F-17E1-4B20-9415-31754FEE421E}"/>
              </a:ext>
            </a:extLst>
          </p:cNvPr>
          <p:cNvSpPr/>
          <p:nvPr/>
        </p:nvSpPr>
        <p:spPr>
          <a:xfrm>
            <a:off x="1586102" y="85864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38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828602"/>
            <a:ext cx="11140902" cy="511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모듈 모두 좋은 라이브러리다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다만 용도가 조금 다르다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비전 관련된 함수들을 사용할 수 있음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얼굴 랜드마크 뽑기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경계선 찾아서 없애기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예전보다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 weight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많이 늘어났음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인공지능 모델 관련해서 자유도는 많이 떨어짐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설치가 화남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 네트워크를 더 자세하게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Customize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근데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pre-trained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 불러서 쓴다면 굳이 쓸 필요는 없다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작고 소중한 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 vs. TensorFlow</a:t>
            </a:r>
          </a:p>
        </p:txBody>
      </p:sp>
      <p:pic>
        <p:nvPicPr>
          <p:cNvPr id="2050" name="Picture 2" descr="Facemark : Facial Landmark Detection using OpenCV | LearnOpenCV #">
            <a:extLst>
              <a:ext uri="{FF2B5EF4-FFF2-40B4-BE49-F238E27FC236}">
                <a16:creationId xmlns:a16="http://schemas.microsoft.com/office/drawing/2014/main" id="{DA9926A9-7000-4724-ADB3-D268A5407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9" b="6566"/>
          <a:stretch/>
        </p:blipFill>
        <p:spPr bwMode="auto">
          <a:xfrm>
            <a:off x="5815433" y="913265"/>
            <a:ext cx="4680000" cy="2687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ge Detection in Opencv 4.0, A 15 Minutes Tutorial | by Dan Ringwald |  Sicara&amp;#39;s blog | Medium">
            <a:extLst>
              <a:ext uri="{FF2B5EF4-FFF2-40B4-BE49-F238E27FC236}">
                <a16:creationId xmlns:a16="http://schemas.microsoft.com/office/drawing/2014/main" id="{9454F840-3977-4036-BF67-2086909C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66" y="3733458"/>
            <a:ext cx="4680000" cy="2346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CV - 위키백과, 우리 모두의 백과사전">
            <a:extLst>
              <a:ext uri="{FF2B5EF4-FFF2-40B4-BE49-F238E27FC236}">
                <a16:creationId xmlns:a16="http://schemas.microsoft.com/office/drawing/2014/main" id="{4A7F67B0-B68B-4127-9185-4D18115E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0" y="1657636"/>
            <a:ext cx="543649" cy="6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nsorflow - 텐서플로우">
            <a:extLst>
              <a:ext uri="{FF2B5EF4-FFF2-40B4-BE49-F238E27FC236}">
                <a16:creationId xmlns:a16="http://schemas.microsoft.com/office/drawing/2014/main" id="{FEDDF30A-77E4-4862-BC34-751201C7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28653" r="6174" b="35818"/>
          <a:stretch/>
        </p:blipFill>
        <p:spPr bwMode="auto">
          <a:xfrm>
            <a:off x="244982" y="4799627"/>
            <a:ext cx="1787294" cy="3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FED71A-4F57-427F-923F-44B861C14655}"/>
              </a:ext>
            </a:extLst>
          </p:cNvPr>
          <p:cNvSpPr txBox="1"/>
          <p:nvPr/>
        </p:nvSpPr>
        <p:spPr>
          <a:xfrm>
            <a:off x="10496659" y="921154"/>
            <a:ext cx="1659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얼굴의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Landmark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추출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SNOW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 만들기 가능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C181C-6E28-4E2E-A736-5BF25403A700}"/>
              </a:ext>
            </a:extLst>
          </p:cNvPr>
          <p:cNvSpPr txBox="1"/>
          <p:nvPr/>
        </p:nvSpPr>
        <p:spPr>
          <a:xfrm>
            <a:off x="5319506" y="5849340"/>
            <a:ext cx="1659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경계선 찾기 기능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5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37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인공지능도 분야가 아주 많습니다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처음 보는 분야를 갑자기 봐야하는 상황이 생겼을 때 어떻게 시작하면 좋을까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일단 어지간한 논문을 모두 조회할 수 있는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www.scholar.google.co.kr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접속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학교 별로 방법이 살짝 다르지만 라이선스가 있으면 다수의 논문을 무료 조회할 수 있음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가령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Neural 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공부하고 싶으면 검색창에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“neural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transfer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survey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라고 검색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논문도 다양한 종류가 있는데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모델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방법론을 제시한 논문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거의 주류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데이터셋을 제시한 논문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우리가 아는 데이터셋은 죄다 논문이 나와있다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Survey </a:t>
            </a:r>
            <a:r>
              <a:rPr lang="ko-KR" altLang="en-US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분야에 대해 관련 연구를 모두 모아 놓고 이를 정리하는 논문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(Review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Paper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라고도 함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분야 다른 논문 찾아보기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8756C-3124-4CD5-9F6F-141FACDC7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2" r="3159"/>
          <a:stretch/>
        </p:blipFill>
        <p:spPr>
          <a:xfrm>
            <a:off x="8522096" y="1641321"/>
            <a:ext cx="2714189" cy="4299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F5331-6773-41C6-B0E4-DE5572382AAA}"/>
              </a:ext>
            </a:extLst>
          </p:cNvPr>
          <p:cNvSpPr txBox="1"/>
          <p:nvPr/>
        </p:nvSpPr>
        <p:spPr>
          <a:xfrm>
            <a:off x="8473207" y="6034229"/>
            <a:ext cx="27630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와중에 추천 그만해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읽은 게 더 많아</a:t>
            </a:r>
            <a:endParaRPr lang="ko-KR" altLang="en-US" sz="1100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9715B1D0-1688-4C5C-8EEA-35A225C419E0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955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검색을 해보면 다양한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Survey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논문을 볼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(Review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마찬가지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Survey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논문은 사실 아주 유명한 연구자가 하는 경우는 드물다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이런 리뷰 논문을 고를 때는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저자가 평소에 어떤 연구를 했는지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자연어 하던 사람이 난데 없이 비전 리뷰를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Ban)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인용횟수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이것만 봐도 됨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고려하지 않아도 되는 점은 어디에 실렸는지 인데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서베이의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경우는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분야랑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상관없이 뜬금 없는 학회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저널에 게재되는 경우가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많다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대체 </a:t>
            </a:r>
            <a:r>
              <a:rPr lang="ko-KR" altLang="en-US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왜지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분야 다른 논문 찾아보기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8756C-3124-4CD5-9F6F-141FACDC7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/>
        </p:blipFill>
        <p:spPr>
          <a:xfrm>
            <a:off x="8285829" y="900474"/>
            <a:ext cx="3414886" cy="5410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46859555-2EA0-4574-BE40-D02050072495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77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11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이해는 뒷전이고 구현이 먼저인 경우가 많다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구현된 걸 보고 논문이 이해되는 경우도 많기 때문에 틀린 방법은 아니다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인공지능 논문의 경우 많이들 논문 내에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자신들의 </a:t>
            </a:r>
            <a:r>
              <a:rPr lang="en-US" altLang="ko-KR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주소를 남겨준다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논문 저자 외에 다른 사람들이 더 쉽게 구현한 경우도 있는데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검색하려면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구글링할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때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 제목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 쳐도 잘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나오긴한다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www.paperswithcode.com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함께라면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어디든지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별로 구현 코드 찾아보기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paperswithcode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841F-18DD-4B4E-B6BD-6B0E27154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19" r="3398" b="2705"/>
          <a:stretch/>
        </p:blipFill>
        <p:spPr>
          <a:xfrm>
            <a:off x="7295678" y="1315078"/>
            <a:ext cx="4305667" cy="45587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F076BEDC-1636-4121-8FEF-B5F1A6657F9C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BDE487-6CB4-4611-9100-86609CEB0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314" y="2380586"/>
            <a:ext cx="4602886" cy="9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36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보통 여기엔 대분류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/task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형식으로 많이 정리되어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가령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비전 에서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 detection)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종류는 굉장히 다양하게 정리 되어 있기 때문에 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어지간한 건 찾을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당연히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그 중 하나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페이지에는 해당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Task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관련된 논문이 모여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아까 살펴본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Arbitrary Adaptive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찾아보자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별로 구현 코드 찾아보기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paperswithcode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841F-18DD-4B4E-B6BD-6B0E2715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1" r="1019" b="1711"/>
          <a:stretch/>
        </p:blipFill>
        <p:spPr>
          <a:xfrm>
            <a:off x="6728698" y="943178"/>
            <a:ext cx="4972017" cy="51792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7B385A51-FD11-4B96-9A69-8A2AF5643FA5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671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26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논문페이지로 넘어가는 링크들이 있고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탭에는 모든 구현체들을 볼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친절하게 어떤 라이브러리를 메인으로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사용했는지까지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정리되어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확실히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논문이라 아직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싸우는 광경을 목격할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이게 구현체가 많다고 좋아할 게 아니다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중에 내가 쓸 줄 아는 거 찾으면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생각 보다 몇 개 안 나온다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6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배제해야하는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경우가 너무 많다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나랑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OS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다른 경우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빨리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mac/ubuntu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갈아타자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모듈 버전 명시 안 해놓고 옛날 모듈 쓰는 경우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v1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경우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(tf.v1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 봐도 치가 떨리고 집에 근심이 생길 것만 같다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</a:t>
            </a:r>
            <a:r>
              <a:rPr lang="ko-KR" altLang="en-US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토치를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사용하는 사람들의 경우 구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-Torch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등장할 수 있다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확장자가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lua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이것도 지양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그냥 코드가 거지 같은 경우도 많다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별로 구현 코드 찾아보기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paperswithcode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841F-18DD-4B4E-B6BD-6B0E2715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/>
        </p:blipFill>
        <p:spPr>
          <a:xfrm>
            <a:off x="7183229" y="938306"/>
            <a:ext cx="4832318" cy="50337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62CDCC24-F562-4D42-B84B-FEC3F630E485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427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631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애초에 연구를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진행하고 모든 작업이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Ubuntu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진행되고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그마저도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원격으로 작업할 때는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macOS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진행되다보니까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+ Windows + Poetry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폭격에 정신을 못 차리는데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진짜 발표 준비보다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poetry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건드리는 시간이 더 오래 걸렸을 정도로 모듈 설치가 힘들었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Windows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Poetry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사용하면서 뜨는 몇 가지 에러들과 저의 경우에는 해결되었던 해결책 몇 가지 소개하면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WinError2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보통 파일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디렉토리가 존재하지 않거나 틀렸을 때 발생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Poetry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설치 중에 발견했는데 일단 제가 이름을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틀릴리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없으니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(Poetry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하니까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…)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에러를 자세히 읽어보니 </a:t>
            </a:r>
            <a:r>
              <a:rPr lang="en-US" altLang="ko-KR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pip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모듈을 업그레이드 </a:t>
            </a:r>
            <a:r>
              <a:rPr lang="ko-KR" altLang="en-US" sz="14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하라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더군요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합시다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WinError5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권한이 없는 경우에 발생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널리 알려진 해결책이 많긴 한데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Cmd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관리자 권한으로 실행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컴퓨터를 껐다 키기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‘^’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WinError32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파일이 사용 중일 때 발생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개발이 아니더라도 윈도우에서 빈번하게 뜨는 에러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껐다 키는 것 말고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아직까지도 해결책을 못 찾았다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준비하면서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Windows + Poetry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A9322-9AEF-454B-B3E6-CB5AFFBB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8"/>
          <a:stretch/>
        </p:blipFill>
        <p:spPr>
          <a:xfrm>
            <a:off x="7929889" y="3542151"/>
            <a:ext cx="3770826" cy="2406595"/>
          </a:xfrm>
          <a:prstGeom prst="rect">
            <a:avLst/>
          </a:prstGeom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993C4D1E-6EA6-49BD-8AAF-58627518C748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61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이미지의 </a:t>
            </a:r>
            <a:r>
              <a:rPr lang="ko-KR" altLang="en-US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(Content)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다른 이미지의 </a:t>
            </a:r>
            <a:r>
              <a:rPr lang="ko-KR" altLang="en-US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  <a:r>
              <a:rPr lang="en-US" altLang="ko-KR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(Style)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입히는 것을 뜻한다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내용은 이미지 내에서 전체적인 구성요소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뼈대들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앵무새와 나뭇가지 등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스타일은 이미지 내의 전반적인 색채요소들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노을을 구성하는 색깔 등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아래와 같이 두 이미지를 합치면 맨 오른쪽과 같은 결과물이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ta-da.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제가 만들었는데 </a:t>
            </a:r>
            <a:r>
              <a:rPr lang="ko-KR" altLang="en-US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이쁜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것 같음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;)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D7BE9A-B656-48A3-89B4-9298C7BF8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52059" b="8834"/>
          <a:stretch/>
        </p:blipFill>
        <p:spPr bwMode="auto">
          <a:xfrm>
            <a:off x="627755" y="3281808"/>
            <a:ext cx="2940424" cy="2387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9B1F2C-421E-4CDE-8498-8AD96B97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495" y="3263881"/>
            <a:ext cx="3358589" cy="251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CD4F876-6EC7-4847-9352-FA2F8B1A7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8" r="1211" b="13721"/>
          <a:stretch/>
        </p:blipFill>
        <p:spPr bwMode="auto">
          <a:xfrm>
            <a:off x="4348109" y="3263881"/>
            <a:ext cx="2875576" cy="2259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EDB1B7-85C2-41CF-82E8-14B7B028F568}"/>
              </a:ext>
            </a:extLst>
          </p:cNvPr>
          <p:cNvSpPr txBox="1"/>
          <p:nvPr/>
        </p:nvSpPr>
        <p:spPr>
          <a:xfrm>
            <a:off x="3755691" y="4393866"/>
            <a:ext cx="404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9081B-8E2A-4381-A023-875702551853}"/>
              </a:ext>
            </a:extLst>
          </p:cNvPr>
          <p:cNvSpPr txBox="1"/>
          <p:nvPr/>
        </p:nvSpPr>
        <p:spPr>
          <a:xfrm>
            <a:off x="7524637" y="4393866"/>
            <a:ext cx="404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무엇일까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2417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458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로컬에서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환경을 가지고 있다면 </a:t>
            </a:r>
            <a:r>
              <a:rPr lang="en-US" altLang="ko-KR" sz="1400" dirty="0" err="1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사용할 수 있도록 연결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해야 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모듈 설치가 끝이 아님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분명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GPU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환경을 맞추면 자연스럽게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돌아갈 줄 알았는데 전혀 안 돌아가더라구요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^~^?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인공지능학과에서 우스갯소리로 입학시험에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+ GPU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환경 설치하는 걸 내야한다고들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일단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설치할 때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tensorflow-gpu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설치해주셔야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합니다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설치해도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사용할 수 있는 것으로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Documentation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작성되어 있는데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그래도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tensorflow-gpu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설치합니다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무엇이든 확실하게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다음에는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환경 설정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타사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돌려본 적이 없어서 잘 모르겠지만 대부분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NVIDIA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사의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GPU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순차적으로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CUDA Driver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cuDNN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가지를 설치해주시고 컴퓨터를 껐다 켠다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보유하고 있는 </a:t>
            </a:r>
            <a:r>
              <a:rPr lang="en-US" altLang="ko-KR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설치 해야 할 버전이 다르다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Nvidia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홈페이지를 참고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준비하면서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GPU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468C91-376A-486F-8E41-B8AF51C5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58" y="3727174"/>
            <a:ext cx="4707417" cy="60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3E61E5-7741-4884-B2D3-78E9ED1FF528}"/>
              </a:ext>
            </a:extLst>
          </p:cNvPr>
          <p:cNvSpPr txBox="1"/>
          <p:nvPr/>
        </p:nvSpPr>
        <p:spPr>
          <a:xfrm>
            <a:off x="9183940" y="4362689"/>
            <a:ext cx="27630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진짜 이거 보려고 몇 시간을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endParaRPr lang="ko-KR" altLang="en-US" sz="1100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4B419D1C-D1B1-421B-A0DA-A5A330A9E91D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210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759712-DBAB-4F23-8EF3-5EAA1C142913}"/>
              </a:ext>
            </a:extLst>
          </p:cNvPr>
          <p:cNvSpPr/>
          <p:nvPr/>
        </p:nvSpPr>
        <p:spPr>
          <a:xfrm>
            <a:off x="0" y="-1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AE3C-657E-422B-8F0C-24FA39AF61C0}"/>
              </a:ext>
            </a:extLst>
          </p:cNvPr>
          <p:cNvSpPr txBox="1"/>
          <p:nvPr/>
        </p:nvSpPr>
        <p:spPr>
          <a:xfrm>
            <a:off x="2718817" y="1998592"/>
            <a:ext cx="881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🙏</a:t>
            </a:r>
            <a:endParaRPr lang="en-US" altLang="ko-KR" sz="240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Questions ?</a:t>
            </a:r>
            <a:endParaRPr lang="ko-KR" altLang="en-US" sz="240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D7F35-57E2-4B52-8A2F-F6AEC0EF86BA}"/>
              </a:ext>
            </a:extLst>
          </p:cNvPr>
          <p:cNvSpPr txBox="1"/>
          <p:nvPr/>
        </p:nvSpPr>
        <p:spPr>
          <a:xfrm>
            <a:off x="2718817" y="2992684"/>
            <a:ext cx="478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Daehyun Cho</a:t>
            </a:r>
          </a:p>
          <a:p>
            <a:pPr algn="l"/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AI Dept</a:t>
            </a:r>
          </a:p>
          <a:p>
            <a:pPr algn="l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1phantasmas@korea.ac.kr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AAC84-76B8-467D-A83F-316828E479D9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CF0CD6-6FCA-483A-8E53-B28969801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3AE9C-02D7-4542-B279-040E58409B93}"/>
              </a:ext>
            </a:extLst>
          </p:cNvPr>
          <p:cNvSpPr txBox="1"/>
          <p:nvPr/>
        </p:nvSpPr>
        <p:spPr>
          <a:xfrm>
            <a:off x="2718817" y="4264893"/>
            <a:ext cx="542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https://github.com/1pha/neural-style-transfer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0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52C1B5B-31A8-4AC9-BFD8-7C67DD37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5547" y="6933292"/>
            <a:ext cx="2743200" cy="365125"/>
          </a:xfrm>
        </p:spPr>
        <p:txBody>
          <a:bodyPr/>
          <a:lstStyle/>
          <a:p>
            <a:fld id="{89178EDE-C3BF-481B-BBD5-925F650ED5D2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B4145-9269-4627-A56F-F2868A538304}"/>
              </a:ext>
            </a:extLst>
          </p:cNvPr>
          <p:cNvSpPr/>
          <p:nvPr/>
        </p:nvSpPr>
        <p:spPr>
          <a:xfrm>
            <a:off x="0" y="0"/>
            <a:ext cx="2048255" cy="6858000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9E81-4760-4C1F-B425-0660304ADB53}"/>
              </a:ext>
            </a:extLst>
          </p:cNvPr>
          <p:cNvSpPr txBox="1"/>
          <p:nvPr/>
        </p:nvSpPr>
        <p:spPr>
          <a:xfrm>
            <a:off x="2718816" y="1046266"/>
            <a:ext cx="696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47EFE-757E-4EC1-B82B-6FA4F045E704}"/>
              </a:ext>
            </a:extLst>
          </p:cNvPr>
          <p:cNvSpPr txBox="1"/>
          <p:nvPr/>
        </p:nvSpPr>
        <p:spPr>
          <a:xfrm>
            <a:off x="2718816" y="1695548"/>
            <a:ext cx="9056296" cy="10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Who are you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❓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Reference….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원래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레퍼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체크 엄청 열심히 하는데 정리할 시간이 없어서 다른 걸 준비해봤습니다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8B002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820901F-17E1-4B20-9415-31754FEE421E}"/>
              </a:ext>
            </a:extLst>
          </p:cNvPr>
          <p:cNvSpPr/>
          <p:nvPr/>
        </p:nvSpPr>
        <p:spPr>
          <a:xfrm>
            <a:off x="1586102" y="858648"/>
            <a:ext cx="924306" cy="836900"/>
          </a:xfrm>
          <a:prstGeom prst="hexagon">
            <a:avLst/>
          </a:prstGeom>
          <a:solidFill>
            <a:srgbClr val="8B032A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0F69-D4B0-41F5-8591-F8C67D6A40CD}"/>
              </a:ext>
            </a:extLst>
          </p:cNvPr>
          <p:cNvSpPr txBox="1"/>
          <p:nvPr/>
        </p:nvSpPr>
        <p:spPr>
          <a:xfrm>
            <a:off x="615709" y="6356350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72347B7-C363-4D1E-BB95-CD30512FF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273284" y="6271372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078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81546"/>
            <a:ext cx="11140902" cy="254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연구계에서 빛을 많이 잃었습니다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연구에서 많은 부분을 가져갔습니다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근데 왜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여러분들은 연구 안하자나요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개발에서 지금 잘 나가는 이유 중 하나는 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배포에 용이한 아주 많은 라이브러리를 제공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하기 때문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tf.js,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recommenders,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federated, …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https://www.tensorflow.org/resources/libraries-extensions?hl=ko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Framework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어떤가요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EDDEF46-DF3A-4114-8612-93A8BDEC2D84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3C9-3D11-4016-B802-A1BABA2A531F}"/>
              </a:ext>
            </a:extLst>
          </p:cNvPr>
          <p:cNvSpPr txBox="1"/>
          <p:nvPr/>
        </p:nvSpPr>
        <p:spPr>
          <a:xfrm>
            <a:off x="244982" y="4068172"/>
            <a:ext cx="11140902" cy="176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 강의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제가 맛 좀 많이 봐 본 편인데요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LeNet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AlexNet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VGG,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Inception ….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가도 이거부터 소개하는데 </a:t>
            </a:r>
            <a:r>
              <a:rPr lang="ko-KR" altLang="en-US" sz="14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사실상 이제 할아버지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되어버림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*(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놀랍게도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년에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발표한건데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….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여기가 이렇게 빠릅니다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거 없나요 좀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자극적인거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당연히 많습니다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대표적인 거 몇 가지를 간단하게 흥미 위주로만 소개해보면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2ADD43-2CD8-40E2-AC05-8B736A5A630E}"/>
              </a:ext>
            </a:extLst>
          </p:cNvPr>
          <p:cNvSpPr txBox="1"/>
          <p:nvPr/>
        </p:nvSpPr>
        <p:spPr>
          <a:xfrm>
            <a:off x="244982" y="3527090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비전 모델은 뭐가 있나요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5612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07671"/>
            <a:ext cx="11140902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연산 개선을 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얘도 좀 계보가 있는데 현재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MobileNet.V3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까지 나온 상태이다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연산은 비전에서 꽤나 중요한 연산 중 하나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K=3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 대략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배의 연산 개선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MobileNet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EDDEF46-DF3A-4114-8612-93A8BDEC2D84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F8C6D-545F-44AB-B5AD-005D236172A8}"/>
              </a:ext>
            </a:extLst>
          </p:cNvPr>
          <p:cNvSpPr txBox="1"/>
          <p:nvPr/>
        </p:nvSpPr>
        <p:spPr>
          <a:xfrm>
            <a:off x="3568497" y="5957272"/>
            <a:ext cx="2434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Standard Convolution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BC24D0-4013-40A4-AFB9-DA0942E8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46" y="1781866"/>
            <a:ext cx="2909625" cy="36576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BB9A8-D193-48E3-872C-D1A09C968E2B}"/>
              </a:ext>
            </a:extLst>
          </p:cNvPr>
          <p:cNvSpPr txBox="1"/>
          <p:nvPr/>
        </p:nvSpPr>
        <p:spPr>
          <a:xfrm>
            <a:off x="7940480" y="5957272"/>
            <a:ext cx="3487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Depth-wise Separable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0D2A2-421E-48BF-975F-EEAABD1BE2AB}"/>
                  </a:ext>
                </a:extLst>
              </p:cNvPr>
              <p:cNvSpPr txBox="1"/>
              <p:nvPr/>
            </p:nvSpPr>
            <p:spPr>
              <a:xfrm>
                <a:off x="590167" y="2753801"/>
                <a:ext cx="3824607" cy="1164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=Kernel size</a:t>
                </a:r>
              </a:p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𝐶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=input channel</a:t>
                </a:r>
              </a:p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𝑀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=output channel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0D2A2-421E-48BF-975F-EEAABD1BE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7" y="2753801"/>
                <a:ext cx="3824607" cy="1164806"/>
              </a:xfrm>
              <a:prstGeom prst="rect">
                <a:avLst/>
              </a:prstGeom>
              <a:blipFill>
                <a:blip r:embed="rId4"/>
                <a:stretch>
                  <a:fillRect l="-638" b="-5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A91C9-881F-41F4-9CAD-1E1AE751AA34}"/>
                  </a:ext>
                </a:extLst>
              </p:cNvPr>
              <p:cNvSpPr txBox="1"/>
              <p:nvPr/>
            </p:nvSpPr>
            <p:spPr>
              <a:xfrm>
                <a:off x="2871103" y="3738267"/>
                <a:ext cx="877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A91C9-881F-41F4-9CAD-1E1AE751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103" y="3738267"/>
                <a:ext cx="877356" cy="276999"/>
              </a:xfrm>
              <a:prstGeom prst="rect">
                <a:avLst/>
              </a:prstGeom>
              <a:blipFill>
                <a:blip r:embed="rId5"/>
                <a:stretch>
                  <a:fillRect l="-6250" t="-4348" r="-9028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ACB939-FEF7-4CE7-BA7A-E01C9565CBA2}"/>
                  </a:ext>
                </a:extLst>
              </p:cNvPr>
              <p:cNvSpPr txBox="1"/>
              <p:nvPr/>
            </p:nvSpPr>
            <p:spPr>
              <a:xfrm>
                <a:off x="7081897" y="2178687"/>
                <a:ext cx="74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ACB939-FEF7-4CE7-BA7A-E01C9565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97" y="2178687"/>
                <a:ext cx="749884" cy="276999"/>
              </a:xfrm>
              <a:prstGeom prst="rect">
                <a:avLst/>
              </a:prstGeom>
              <a:blipFill>
                <a:blip r:embed="rId6"/>
                <a:stretch>
                  <a:fillRect l="-7317" t="-4348" r="-2439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3A482D-C51B-4E9C-8DA0-0C952FEA4716}"/>
                  </a:ext>
                </a:extLst>
              </p:cNvPr>
              <p:cNvSpPr txBox="1"/>
              <p:nvPr/>
            </p:nvSpPr>
            <p:spPr>
              <a:xfrm>
                <a:off x="7003349" y="4389927"/>
                <a:ext cx="906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3A482D-C51B-4E9C-8DA0-0C952FEA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49" y="4389927"/>
                <a:ext cx="906979" cy="276999"/>
              </a:xfrm>
              <a:prstGeom prst="rect">
                <a:avLst/>
              </a:prstGeom>
              <a:blipFill>
                <a:blip r:embed="rId7"/>
                <a:stretch>
                  <a:fillRect l="-6040" t="-4348" r="-5369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7997B4-2A59-4269-AEEE-B83F0FE3901D}"/>
                  </a:ext>
                </a:extLst>
              </p:cNvPr>
              <p:cNvSpPr txBox="1"/>
              <p:nvPr/>
            </p:nvSpPr>
            <p:spPr>
              <a:xfrm>
                <a:off x="4213128" y="5732833"/>
                <a:ext cx="1145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rgbClr val="8B0028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7997B4-2A59-4269-AEEE-B83F0FE39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28" y="5732833"/>
                <a:ext cx="1145057" cy="276999"/>
              </a:xfrm>
              <a:prstGeom prst="rect">
                <a:avLst/>
              </a:prstGeom>
              <a:blipFill>
                <a:blip r:embed="rId8"/>
                <a:stretch>
                  <a:fillRect l="-4255" t="-4348" r="-6915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4FD7A3-1349-4269-9637-3DDC23C04DBB}"/>
                  </a:ext>
                </a:extLst>
              </p:cNvPr>
              <p:cNvSpPr txBox="1"/>
              <p:nvPr/>
            </p:nvSpPr>
            <p:spPr>
              <a:xfrm>
                <a:off x="9107725" y="5732833"/>
                <a:ext cx="115307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rgbClr val="8B002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4FD7A3-1349-4269-9637-3DDC23C04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25" y="5732833"/>
                <a:ext cx="1153073" cy="276999"/>
              </a:xfrm>
              <a:prstGeom prst="rect">
                <a:avLst/>
              </a:prstGeom>
              <a:blipFill>
                <a:blip r:embed="rId9"/>
                <a:stretch>
                  <a:fillRect l="-4233" t="-4348" r="-6878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881AF-CADD-48AF-A379-6546781738C0}"/>
                  </a:ext>
                </a:extLst>
              </p:cNvPr>
              <p:cNvSpPr txBox="1"/>
              <p:nvPr/>
            </p:nvSpPr>
            <p:spPr>
              <a:xfrm>
                <a:off x="4967114" y="3738267"/>
                <a:ext cx="100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filters</a:t>
                </a:r>
                <a:endPara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881AF-CADD-48AF-A379-654678173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4" y="3738267"/>
                <a:ext cx="1002582" cy="276999"/>
              </a:xfrm>
              <a:prstGeom prst="rect">
                <a:avLst/>
              </a:prstGeom>
              <a:blipFill>
                <a:blip r:embed="rId10"/>
                <a:stretch>
                  <a:fillRect l="-6707" t="-26087" r="-14634" b="-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6">
            <a:extLst>
              <a:ext uri="{FF2B5EF4-FFF2-40B4-BE49-F238E27FC236}">
                <a16:creationId xmlns:a16="http://schemas.microsoft.com/office/drawing/2014/main" id="{445533A1-B619-42DA-BD39-33BA96E7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80" y="419912"/>
            <a:ext cx="3487565" cy="518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38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자연어 처리에서 혜성 같이 등장한 구조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보통 자연어는 아래 그림처럼 순차적으로 단어를 처리하는 구조를 가지는데 이는 문제가 많다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문장이 길어지면 안 끝난다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미분이 앞으로 안 가서 업데이트가 안된다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어떻게든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여러 테크닉으로 해결해보려 했지만 구조를 아예 새로 들고 나온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압승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모델은 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사이의 연관성을 멀리서도 잡아낼 수 있도록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설계되었다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아니 근데 왜 갑자기 자연어 모델을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이걸 비전에서도 쓸 수 있을 거라 생각한 </a:t>
            </a:r>
            <a:r>
              <a:rPr lang="en-US" altLang="ko-KR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Google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말에 엄청난 논문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들고 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 (Attention)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EDDEF46-DF3A-4114-8612-93A8BDEC2D84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444F48-49C4-4708-AF77-94A6DD04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48" y="1222052"/>
            <a:ext cx="3188799" cy="493927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0DC6D1BB-D005-4D3F-90A1-4009A8BD4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62" b="61308"/>
          <a:stretch/>
        </p:blipFill>
        <p:spPr>
          <a:xfrm>
            <a:off x="116189" y="3774974"/>
            <a:ext cx="3088379" cy="20481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AC5BBEE-B85C-477C-9691-8CD02E7CB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860" y="4013603"/>
            <a:ext cx="5198422" cy="157342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8B99DF-79BC-407D-9F43-8ECBACEBCD27}"/>
              </a:ext>
            </a:extLst>
          </p:cNvPr>
          <p:cNvSpPr/>
          <p:nvPr/>
        </p:nvSpPr>
        <p:spPr>
          <a:xfrm>
            <a:off x="3520174" y="4945378"/>
            <a:ext cx="4888720" cy="272081"/>
          </a:xfrm>
          <a:prstGeom prst="rect">
            <a:avLst/>
          </a:prstGeom>
          <a:solidFill>
            <a:srgbClr val="8B032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976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트랜스포머는 기본적으로 단어 사이의 연관성을 멀리서도 확인할 수 있도록 짜여진 구조다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덕분에 데이터는 </a:t>
            </a:r>
            <a:r>
              <a:rPr lang="ko-KR" altLang="en-US" sz="900" strike="sngStrike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많이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필요하지만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성능이 정말 많이 향상되었다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이걸 컴퓨터 비전에서도 쓸 수 있지 않을까</a:t>
            </a:r>
            <a:r>
              <a:rPr lang="en-US" altLang="ko-KR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생각에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지펴버린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대란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단어 사이의 연관성을 동시에 볼 수 있도록 설계했다고 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자리에 픽셀을 넣으면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어떨까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미쳐버린 생각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보통 자연어에서 문장 길이를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512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정도로 상정하는데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이걸 이미지에서 한다고 생각하면 대표적인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ImageNet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데이터가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224 * 224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니까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어우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그래서 </a:t>
            </a:r>
            <a:r>
              <a:rPr lang="ko-KR" altLang="en-US" sz="1400" dirty="0">
                <a:solidFill>
                  <a:srgbClr val="8B00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쪼개서 패치를 하나의 단어로 가정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했다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천잰가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사실 이 논문은 성능 최고야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하고 나온 건 아니고</a:t>
            </a:r>
            <a:b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비전에서도 트랜스포머를 적용할 수 있다 하고 주장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뒤로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Vision Transformer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아주 많이 등장했다고 한다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 Transformer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EDDEF46-DF3A-4114-8612-93A8BDEC2D84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8D201-FB56-4C30-828E-CF8D1F05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48" y="2346717"/>
            <a:ext cx="5972870" cy="3179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D8D1D-B40B-4F31-89B7-085C8F91D991}"/>
              </a:ext>
            </a:extLst>
          </p:cNvPr>
          <p:cNvSpPr txBox="1"/>
          <p:nvPr/>
        </p:nvSpPr>
        <p:spPr>
          <a:xfrm>
            <a:off x="2374809" y="6138563"/>
            <a:ext cx="97405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Dosovitskiy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Alexey,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 image is worth 16x16 words: Transformers for image recognition at scale.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704705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11B02B-EE99-42F9-AB19-DF064E28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20" y="914400"/>
            <a:ext cx="4453880" cy="45300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DeiT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(Facebook AI, PMLR 139)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6" y="1182486"/>
            <a:ext cx="8071149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 convolutional layer can achieve competitive results with convolutional neural networks (e.g. </a:t>
            </a:r>
            <a:r>
              <a:rPr lang="en-US" altLang="ko-KR" sz="1600" b="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ResNet</a:t>
            </a:r>
            <a:r>
              <a:rPr lang="en-US" altLang="ko-KR" sz="16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Trained with distillation process using CNN foundation models as teacher network.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 “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distillation token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which learns teacher label,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while class token is used to train true label.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Cosine-similarity between class token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 distillation token embedding is high (=0.93), which is not identical.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B816-7AB7-4EB5-9865-8B84616A28C5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Touvron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Hugo,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Training data-efficient image transformers &amp; distillation through attention.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International Conference on Machine Learning. PMLR, 2021.</a:t>
            </a:r>
          </a:p>
        </p:txBody>
      </p:sp>
    </p:spTree>
    <p:extLst>
      <p:ext uri="{BB962C8B-B14F-4D97-AF65-F5344CB8AC3E}">
        <p14:creationId xmlns:p14="http://schemas.microsoft.com/office/powerpoint/2010/main" val="3794090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+2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T2T: Tokens-to-Token (ICCV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5115044" cy="411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 have richer meaningful feature extraction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compared to naïve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and to have lighter computational burden, this model has special trick on tokens.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Used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Performer-style* self-attention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Concatenate tokens in overlapping scheme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which will reduce image size over the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After embedding image in T2T, use well-known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backbone models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such as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and other CNN-based foundation models as well.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434B23-4112-4660-BDE0-EEDF27E7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08" y="310316"/>
            <a:ext cx="2892685" cy="2833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32AA5E-51C6-4874-8338-8044C4D1FE10}"/>
              </a:ext>
            </a:extLst>
          </p:cNvPr>
          <p:cNvSpPr txBox="1"/>
          <p:nvPr/>
        </p:nvSpPr>
        <p:spPr>
          <a:xfrm>
            <a:off x="1519615" y="5765933"/>
            <a:ext cx="105957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Yuan, Li,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Tokens-to-token vit: Training vision transformers from scratch on </a:t>
            </a:r>
            <a:r>
              <a:rPr lang="en-US" altLang="ko-KR" sz="1100" b="0" i="0" dirty="0" err="1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imagenet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arXiv:2101.11986 (2021).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Choromanski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Krzysztof,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Rethinking attention with performers.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arXiv:2009.14794 (2020).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endParaRPr lang="en-US" altLang="ko-KR" sz="1100" b="0" i="0" dirty="0">
              <a:solidFill>
                <a:srgbClr val="222222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774B44-7A56-494C-93F8-8AFC2A24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11" y="3242217"/>
            <a:ext cx="6669880" cy="24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8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+3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87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CPVT: Conditional Positional Encodings (Feb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Using a fixed positional encoding independent of the input lose translational invariance of the model.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Here, they proposed a novel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conditional positional encoding scheme (CPE)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 dynamically generates PE.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Tokens from preceding layer will be reshaped as an image,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then forwarded to depth-wise separable convolution to earn position encodings.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 have translation invariance in the model,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CPVT-GAP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was proposed,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which is a model that literally has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Global Average Pooling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layer in the last layer.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E35B0-F8D7-4F1B-BB92-0BA3689DB9E1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fr-FR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Chu, Xiangxiang, et al. "</a:t>
            </a:r>
            <a:r>
              <a:rPr lang="fr-FR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Conditional positional encodings for vision transformers</a:t>
            </a:r>
            <a:r>
              <a:rPr lang="fr-FR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." arXiv preprint arXiv:2102.10882 (2021).</a:t>
            </a:r>
            <a:endParaRPr lang="en-US" altLang="ko-KR" sz="1100" b="0" i="0" dirty="0">
              <a:solidFill>
                <a:srgbClr val="222222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CA7BA9-3A9F-4438-8305-B826F40F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663" y="3750795"/>
            <a:ext cx="3518066" cy="2083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96E7B0-BD2A-474E-87D5-45D9EDE14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370"/>
          <a:stretch/>
        </p:blipFill>
        <p:spPr>
          <a:xfrm>
            <a:off x="547192" y="3907071"/>
            <a:ext cx="3717021" cy="18046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515625-273B-452E-9D62-C15E48A7A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36"/>
          <a:stretch/>
        </p:blipFill>
        <p:spPr>
          <a:xfrm>
            <a:off x="4264213" y="4031976"/>
            <a:ext cx="3717021" cy="1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Computer vision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영역에서 다양한 분야의 연구들이 진행됐고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중 사람의 시각에 관해 연구를 하던 한 연구자는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Neural Network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수행했다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처음부터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Style Transfer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노리고 나온 건 아니고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내에서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Texture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뽑아내려는 연구에서 시작되었다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이해하기 위해서 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잠깐 다시 살펴봐야할 것 같다</a:t>
            </a:r>
            <a:r>
              <a:rPr lang="en-US" altLang="ko-KR" sz="1600" dirty="0">
                <a:solidFill>
                  <a:srgbClr val="8B00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아래는 딥러닝 모델의 기본 구조이다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600" dirty="0">
              <a:solidFill>
                <a:srgbClr val="8B00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어떻게 할까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6D1DD4-191F-40EC-873A-BA98ED84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b="-1089"/>
          <a:stretch/>
        </p:blipFill>
        <p:spPr>
          <a:xfrm>
            <a:off x="2420472" y="3131671"/>
            <a:ext cx="6689085" cy="2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19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+4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PvT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Pyramid Vision Transformer (Feb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Stemming from CNNs downscaling the input layer by layer, this work tried to shrink image size (literally “pyramid”)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Through pyramid structure, there are multiscale feature maps that can be used.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This enables PVT to do higher resolution task – such as Segmentation or Detection.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Compare this to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which has the same dimension feature map, but keep coarsened every layer.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By downscaling the image, computation burden was reduced.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A4D22-1191-4188-A53A-C5B8F751F5CF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Wang,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Wenhai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Pyramid vision transformer: A versatile backbone for dense prediction without convolutions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arXiv:2102.12122 (2021).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50CCE-D1B6-44FA-985B-62A7F4E7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" y="3807980"/>
            <a:ext cx="8657560" cy="1969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127BAA-3EDA-4BB8-A361-0A013127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993" y="3858378"/>
            <a:ext cx="3125642" cy="19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+5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ConViT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(Facebook AI, March 2021)</a:t>
            </a: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Introduces “gated positional self-attention (GPSA)”.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This allows a form of positional self-attention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acts like convolution in the early layer.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Later stages attention work in global way, just like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Attention maps shows more diversity compared to previous work.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983EF-E061-41F1-9D4C-960EC5F1D8B5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d'Ascoli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Stéphane, et al. "</a:t>
            </a:r>
            <a:r>
              <a:rPr lang="en-US" altLang="ko-KR" sz="1100" b="0" i="0" dirty="0" err="1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Convit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Improving vision transformers with soft convolutional inductive biases.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PMLR 139, 2021 arXiv:2103.10697 (2021).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B95C6-6CC5-4651-990A-986F84E0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767" y="373878"/>
            <a:ext cx="3739469" cy="5362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A29867-21B5-415D-ACD0-429F4D6FE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38"/>
          <a:stretch/>
        </p:blipFill>
        <p:spPr>
          <a:xfrm>
            <a:off x="4074234" y="3493140"/>
            <a:ext cx="3765307" cy="21823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2969C0-C9FF-4386-85A3-6438468BC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05"/>
          <a:stretch/>
        </p:blipFill>
        <p:spPr>
          <a:xfrm>
            <a:off x="277723" y="3577431"/>
            <a:ext cx="3765306" cy="213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3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+6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672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TNT: Transformer in Transformer 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Idea is that patch embedding is making a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“visual sentence”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from a whole image,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 then split patches into a smaller sub-patch, thinking these as a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“visual word”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Position encoding is added in both sentence-level and word-level, respectively.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Far from expectation, computational burden is not high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1.14× in FLOPs, and 1.08× in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#params.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work insists TNT learns more diverse than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DeiT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A586F-2B58-483F-9F12-21FE529364D2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Han, Kai, et al. "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Transformer in transformer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arXiv:2103.00112 (2021).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BDA292-6CCB-4D72-B58E-7FD37A6C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5015"/>
            <a:ext cx="5913120" cy="33176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70348-0338-4AA9-8863-6FAB2EDC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584437"/>
            <a:ext cx="5681472" cy="20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14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+7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CoAtNet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(Google, June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Optimal combination of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nvolution and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Trying to unify depth-wise convolution with self-attention.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Top-1 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90.88%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accuracy in JFT300M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 make the model feasible, they have tested with following options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Down-sampling to reduce spatial size (less burden on attention calculation)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Enforce local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Quadratic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softmax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attention to linear attention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E8AD-354F-46E4-AA22-441733F75E51}"/>
              </a:ext>
            </a:extLst>
          </p:cNvPr>
          <p:cNvSpPr txBox="1"/>
          <p:nvPr/>
        </p:nvSpPr>
        <p:spPr>
          <a:xfrm>
            <a:off x="1519615" y="5981622"/>
            <a:ext cx="1059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Dai,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Zihang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et al. "</a:t>
            </a:r>
            <a:r>
              <a:rPr lang="en-US" altLang="ko-KR" sz="1100" b="0" i="0" dirty="0" err="1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CoAtNet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Marrying Convolution and Attention for All Data Sizes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arXiv:2106.04803 (2021).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2581E-080D-4FFA-BC1C-3D3FDA30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52" y="723585"/>
            <a:ext cx="5369400" cy="1367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3FF40-D450-40C0-8453-9AA9B3932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602"/>
          <a:stretch/>
        </p:blipFill>
        <p:spPr>
          <a:xfrm>
            <a:off x="658940" y="3988657"/>
            <a:ext cx="4843433" cy="7130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E226E9-5EDB-4923-99F8-8BC5682F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496"/>
          <a:stretch/>
        </p:blipFill>
        <p:spPr>
          <a:xfrm>
            <a:off x="658940" y="4736249"/>
            <a:ext cx="4843433" cy="1131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66D21-B677-4FA7-920D-3FA6DC8E3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53" y="4397317"/>
            <a:ext cx="3985707" cy="71323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459A73-1BB9-4163-81ED-F6410B699A7C}"/>
              </a:ext>
            </a:extLst>
          </p:cNvPr>
          <p:cNvCxnSpPr/>
          <p:nvPr/>
        </p:nvCxnSpPr>
        <p:spPr>
          <a:xfrm>
            <a:off x="5819648" y="4701738"/>
            <a:ext cx="573024" cy="0"/>
          </a:xfrm>
          <a:prstGeom prst="straightConnector1">
            <a:avLst/>
          </a:prstGeom>
          <a:ln w="12700">
            <a:solidFill>
              <a:srgbClr val="8B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0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292173"/>
            <a:ext cx="12192000" cy="555323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34067" y="260609"/>
            <a:ext cx="924306" cy="83690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+8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3DA39-C212-434B-A270-977F57E2E164}"/>
              </a:ext>
            </a:extLst>
          </p:cNvPr>
          <p:cNvCxnSpPr>
            <a:cxnSpLocks/>
          </p:cNvCxnSpPr>
          <p:nvPr/>
        </p:nvCxnSpPr>
        <p:spPr>
          <a:xfrm>
            <a:off x="596221" y="-320257"/>
            <a:ext cx="0" cy="580866"/>
          </a:xfrm>
          <a:prstGeom prst="line">
            <a:avLst/>
          </a:prstGeom>
          <a:ln w="38100">
            <a:solidFill>
              <a:srgbClr val="8B0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476492" y="6418577"/>
            <a:ext cx="26041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6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34067" y="6333599"/>
            <a:ext cx="342425" cy="4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1115225" y="494393"/>
            <a:ext cx="53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MobileViT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(Apple, Oct 2021)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DD13-94F6-4EEF-8986-3C2A5E5DB1C0}"/>
              </a:ext>
            </a:extLst>
          </p:cNvPr>
          <p:cNvSpPr txBox="1"/>
          <p:nvPr/>
        </p:nvSpPr>
        <p:spPr>
          <a:xfrm>
            <a:off x="134067" y="1182487"/>
            <a:ext cx="11140902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Aims to make a </a:t>
            </a:r>
            <a:r>
              <a:rPr lang="en-US" altLang="ko-KR" sz="16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light-weight+low</a:t>
            </a:r>
            <a:r>
              <a:rPr lang="en-US" altLang="ko-KR" sz="1600" dirty="0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8B002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latency+general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Mixture usage of standard &amp; mobile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Calculation complexity is “in theory” larger than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ViTs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but in practice,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MobileViT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is more efficient.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#params is extremely small compared to current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ConvNets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E8AD-354F-46E4-AA22-441733F75E51}"/>
              </a:ext>
            </a:extLst>
          </p:cNvPr>
          <p:cNvSpPr txBox="1"/>
          <p:nvPr/>
        </p:nvSpPr>
        <p:spPr>
          <a:xfrm>
            <a:off x="1058373" y="5981622"/>
            <a:ext cx="110569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Mehta,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Sachin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and Mohammad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Rastegari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"</a:t>
            </a:r>
            <a:r>
              <a:rPr lang="en-US" altLang="ko-KR" sz="1100" b="0" i="0" dirty="0" err="1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MobileViT</a:t>
            </a:r>
            <a:r>
              <a:rPr lang="en-US" altLang="ko-KR" sz="1100" b="0" i="0" dirty="0">
                <a:solidFill>
                  <a:srgbClr val="8B0028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Light-weight, General-purpose, and Mobile-friendly Vision Transformer.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arXiv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preprint arXiv:2110.02178 (2021).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D98C03-3294-4787-A794-BAD0790DE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3"/>
          <a:stretch/>
        </p:blipFill>
        <p:spPr>
          <a:xfrm>
            <a:off x="933877" y="3151741"/>
            <a:ext cx="5459727" cy="2780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89B435-5435-454D-9B17-6B4BEA07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04" y="756164"/>
            <a:ext cx="4985931" cy="30158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0CBF-164A-444F-9D30-118D4891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745" y="3966897"/>
            <a:ext cx="3143247" cy="14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798720"/>
            <a:ext cx="11140902" cy="241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잠깐 소개한 자연어 분야도 굉장히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핫하다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질의 응답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 요약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 생성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챗봇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여러분 자리를 대체할 코드 짜주는 기계까지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느슨한 개발계에 긴장감을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Backups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인공지능 분야는 뭐가 있나요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EDDEF46-DF3A-4114-8612-93A8BDEC2D84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09806-1975-43EC-9CD8-3C2CC27D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58" y="1368840"/>
            <a:ext cx="6318069" cy="4139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8E262-4C68-4DD6-BDFF-1F64329009BB}"/>
              </a:ext>
            </a:extLst>
          </p:cNvPr>
          <p:cNvSpPr txBox="1"/>
          <p:nvPr/>
        </p:nvSpPr>
        <p:spPr>
          <a:xfrm>
            <a:off x="288873" y="3788515"/>
            <a:ext cx="1114090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내거에요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농담이고 관심 있으신 분들은 따로 상담요청 주세요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🤗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D77D4-E6BC-440E-99CD-FBA650A7B567}"/>
              </a:ext>
            </a:extLst>
          </p:cNvPr>
          <p:cNvSpPr txBox="1"/>
          <p:nvPr/>
        </p:nvSpPr>
        <p:spPr>
          <a:xfrm>
            <a:off x="288873" y="32490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이거 되는 코인 같은데 뭐부터 해야 하나요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5" name="Picture 2" descr="스트릿 우먼 파이터, 인기의 이유는?">
            <a:extLst>
              <a:ext uri="{FF2B5EF4-FFF2-40B4-BE49-F238E27FC236}">
                <a16:creationId xmlns:a16="http://schemas.microsoft.com/office/drawing/2014/main" id="{B39E844E-3E84-4AFD-A15C-E5103DF4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41" y="3875259"/>
            <a:ext cx="2449933" cy="14605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0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FB7DFB-83B9-428A-A2BF-8B109E8CDA91}"/>
              </a:ext>
            </a:extLst>
          </p:cNvPr>
          <p:cNvSpPr txBox="1"/>
          <p:nvPr/>
        </p:nvSpPr>
        <p:spPr>
          <a:xfrm>
            <a:off x="244982" y="1056314"/>
            <a:ext cx="11140902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냅다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Convolution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 방법만 살펴보기</a:t>
            </a:r>
            <a:b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연산에만 집중할 계획이기 때문에 전체적인 구조에서 사용된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 pool, Padding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같은 요소는 생략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자세히 알고 싶으신 분들은 따로 연락 주세요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작은 사이즈의 필터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커널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만들어준다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필터를 이미지에서 순차적으로 돌아가면서 연산을 걸어준다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때 필터를 통과하고 났을 때의 결과는 어떤 의미를 가질까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816DE-9868-465B-AEF2-3E1F9445AD95}"/>
              </a:ext>
            </a:extLst>
          </p:cNvPr>
          <p:cNvSpPr/>
          <p:nvPr/>
        </p:nvSpPr>
        <p:spPr>
          <a:xfrm>
            <a:off x="0" y="6457048"/>
            <a:ext cx="12192000" cy="390448"/>
          </a:xfrm>
          <a:prstGeom prst="rect">
            <a:avLst/>
          </a:prstGeom>
          <a:solidFill>
            <a:srgbClr val="8B0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07D9696-C959-4A7A-8727-7491A5837B87}"/>
              </a:ext>
            </a:extLst>
          </p:cNvPr>
          <p:cNvSpPr/>
          <p:nvPr/>
        </p:nvSpPr>
        <p:spPr>
          <a:xfrm>
            <a:off x="11385884" y="228600"/>
            <a:ext cx="629663" cy="570120"/>
          </a:xfrm>
          <a:prstGeom prst="hexagon">
            <a:avLst/>
          </a:prstGeom>
          <a:solidFill>
            <a:srgbClr val="8B0028"/>
          </a:solidFill>
          <a:ln w="12700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090"/>
                      <a:gd name="connsiteY0" fmla="*/ 502920 h 1005840"/>
                      <a:gd name="connsiteX1" fmla="*/ 251460 w 1101090"/>
                      <a:gd name="connsiteY1" fmla="*/ 0 h 1005840"/>
                      <a:gd name="connsiteX2" fmla="*/ 849630 w 1101090"/>
                      <a:gd name="connsiteY2" fmla="*/ 0 h 1005840"/>
                      <a:gd name="connsiteX3" fmla="*/ 1101090 w 1101090"/>
                      <a:gd name="connsiteY3" fmla="*/ 502920 h 1005840"/>
                      <a:gd name="connsiteX4" fmla="*/ 849630 w 1101090"/>
                      <a:gd name="connsiteY4" fmla="*/ 1005840 h 1005840"/>
                      <a:gd name="connsiteX5" fmla="*/ 251460 w 1101090"/>
                      <a:gd name="connsiteY5" fmla="*/ 1005840 h 1005840"/>
                      <a:gd name="connsiteX6" fmla="*/ 0 w 1101090"/>
                      <a:gd name="connsiteY6" fmla="*/ 502920 h 1005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090" h="1005840" fill="none" extrusionOk="0">
                        <a:moveTo>
                          <a:pt x="0" y="502920"/>
                        </a:moveTo>
                        <a:cubicBezTo>
                          <a:pt x="15211" y="432447"/>
                          <a:pt x="186666" y="36326"/>
                          <a:pt x="251460" y="0"/>
                        </a:cubicBezTo>
                        <a:cubicBezTo>
                          <a:pt x="544130" y="36048"/>
                          <a:pt x="636801" y="44123"/>
                          <a:pt x="849630" y="0"/>
                        </a:cubicBezTo>
                        <a:cubicBezTo>
                          <a:pt x="887525" y="63567"/>
                          <a:pt x="1002932" y="239668"/>
                          <a:pt x="1101090" y="502920"/>
                        </a:cubicBezTo>
                        <a:cubicBezTo>
                          <a:pt x="1083046" y="565900"/>
                          <a:pt x="937125" y="897930"/>
                          <a:pt x="849630" y="1005840"/>
                        </a:cubicBezTo>
                        <a:cubicBezTo>
                          <a:pt x="724164" y="1019285"/>
                          <a:pt x="348744" y="968550"/>
                          <a:pt x="251460" y="1005840"/>
                        </a:cubicBezTo>
                        <a:cubicBezTo>
                          <a:pt x="197157" y="868989"/>
                          <a:pt x="48227" y="602416"/>
                          <a:pt x="0" y="502920"/>
                        </a:cubicBezTo>
                        <a:close/>
                      </a:path>
                      <a:path w="1101090" h="1005840" stroke="0" extrusionOk="0">
                        <a:moveTo>
                          <a:pt x="0" y="502920"/>
                        </a:moveTo>
                        <a:cubicBezTo>
                          <a:pt x="92054" y="257451"/>
                          <a:pt x="186992" y="212926"/>
                          <a:pt x="251460" y="0"/>
                        </a:cubicBezTo>
                        <a:cubicBezTo>
                          <a:pt x="531779" y="52718"/>
                          <a:pt x="712675" y="-18280"/>
                          <a:pt x="849630" y="0"/>
                        </a:cubicBezTo>
                        <a:cubicBezTo>
                          <a:pt x="1003032" y="204399"/>
                          <a:pt x="1042771" y="344780"/>
                          <a:pt x="1101090" y="502920"/>
                        </a:cubicBezTo>
                        <a:cubicBezTo>
                          <a:pt x="1038705" y="600668"/>
                          <a:pt x="897684" y="887897"/>
                          <a:pt x="849630" y="1005840"/>
                        </a:cubicBezTo>
                        <a:cubicBezTo>
                          <a:pt x="716264" y="956599"/>
                          <a:pt x="475610" y="960428"/>
                          <a:pt x="251460" y="1005840"/>
                        </a:cubicBezTo>
                        <a:cubicBezTo>
                          <a:pt x="208081" y="960716"/>
                          <a:pt x="80455" y="576459"/>
                          <a:pt x="0" y="50292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47007-7B20-47ED-B0AC-37F1B19C5CA1}"/>
              </a:ext>
            </a:extLst>
          </p:cNvPr>
          <p:cNvSpPr txBox="1"/>
          <p:nvPr/>
        </p:nvSpPr>
        <p:spPr>
          <a:xfrm>
            <a:off x="10143047" y="6529011"/>
            <a:ext cx="26041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Cogsys</a:t>
            </a:r>
            <a:r>
              <a:rPr lang="en-US" altLang="ko-KR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Lab, Daehyun Cho</a:t>
            </a:r>
            <a:endParaRPr lang="ko-KR" altLang="en-US" sz="1100" dirty="0" err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A9DC425-3B45-4F6E-BB21-B38C0947A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r="24814" b="45983"/>
          <a:stretch/>
        </p:blipFill>
        <p:spPr bwMode="auto">
          <a:xfrm>
            <a:off x="11903127" y="6499129"/>
            <a:ext cx="230674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87114-F44D-4112-9E90-A995CE532A7C}"/>
              </a:ext>
            </a:extLst>
          </p:cNvPr>
          <p:cNvSpPr txBox="1"/>
          <p:nvPr/>
        </p:nvSpPr>
        <p:spPr>
          <a:xfrm>
            <a:off x="7295678" y="375160"/>
            <a:ext cx="403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Style Transfer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CNN-based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AD5D-8D35-4E33-B1FC-2E96637334E9}"/>
              </a:ext>
            </a:extLst>
          </p:cNvPr>
          <p:cNvSpPr txBox="1"/>
          <p:nvPr/>
        </p:nvSpPr>
        <p:spPr>
          <a:xfrm>
            <a:off x="244982" y="234706"/>
            <a:ext cx="6373906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Recap: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</a:p>
        </p:txBody>
      </p:sp>
      <p:pic>
        <p:nvPicPr>
          <p:cNvPr id="14" name="Picture 2" descr="컨볼 루션 신경망 (CNN 또는 ConvNet)">
            <a:extLst>
              <a:ext uri="{FF2B5EF4-FFF2-40B4-BE49-F238E27FC236}">
                <a16:creationId xmlns:a16="http://schemas.microsoft.com/office/drawing/2014/main" id="{941D20DA-D270-4EBF-91B7-4ECB8AA9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3" y="1999934"/>
            <a:ext cx="5077890" cy="4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58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17375</TotalTime>
  <Words>8757</Words>
  <Application>Microsoft Office PowerPoint</Application>
  <PresentationFormat>와이드스크린</PresentationFormat>
  <Paragraphs>965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6" baseType="lpstr">
      <vt:lpstr>나눔바른고딕</vt:lpstr>
      <vt:lpstr>나눔스퀘어</vt:lpstr>
      <vt:lpstr>나눔스퀘어 Bold</vt:lpstr>
      <vt:lpstr>나눔스퀘어 ExtraBold</vt:lpstr>
      <vt:lpstr>나눔스퀘어 Light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Daehyun</dc:creator>
  <cp:lastModifiedBy>조대현[ 대학원석·박사통합과정재학 / 인공지능학과 ]</cp:lastModifiedBy>
  <cp:revision>450</cp:revision>
  <dcterms:created xsi:type="dcterms:W3CDTF">2020-09-15T03:58:22Z</dcterms:created>
  <dcterms:modified xsi:type="dcterms:W3CDTF">2022-02-16T16:32:37Z</dcterms:modified>
</cp:coreProperties>
</file>